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7380" y="192404"/>
            <a:ext cx="10937239" cy="802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0473D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E7E6E6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0473D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0473D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1638" y="365753"/>
            <a:ext cx="7808722" cy="141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0473D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537" y="1356486"/>
            <a:ext cx="12126925" cy="3561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E7E6E6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mellen@vml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zhBTN0d4M5GQYSz0IIUTJz2xj9Bo4Z2x/edit?usp=sharing&amp;ouid=108763366985468280005&amp;rtpof=true&amp;sd=tru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1681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92936" y="1203960"/>
            <a:ext cx="9459233" cy="46944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52984"/>
            <a:ext cx="4551045" cy="3848100"/>
          </a:xfrm>
          <a:custGeom>
            <a:avLst/>
            <a:gdLst/>
            <a:ahLst/>
            <a:cxnLst/>
            <a:rect l="l" t="t" r="r" b="b"/>
            <a:pathLst>
              <a:path w="4551045" h="3848100">
                <a:moveTo>
                  <a:pt x="0" y="3848100"/>
                </a:moveTo>
                <a:lnTo>
                  <a:pt x="4550664" y="3848100"/>
                </a:lnTo>
                <a:lnTo>
                  <a:pt x="4550664" y="0"/>
                </a:lnTo>
                <a:lnTo>
                  <a:pt x="0" y="0"/>
                </a:lnTo>
                <a:lnTo>
                  <a:pt x="0" y="384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6857998"/>
                </a:moveTo>
                <a:lnTo>
                  <a:pt x="12192000" y="0"/>
                </a:lnTo>
                <a:lnTo>
                  <a:pt x="0" y="0"/>
                </a:lnTo>
                <a:lnTo>
                  <a:pt x="0" y="6857998"/>
                </a:lnTo>
                <a:lnTo>
                  <a:pt x="12192000" y="6857998"/>
                </a:lnTo>
                <a:close/>
              </a:path>
            </a:pathLst>
          </a:custGeom>
          <a:solidFill>
            <a:srgbClr val="FFFFFF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855"/>
              </a:spcBef>
            </a:pPr>
            <a:r>
              <a:rPr dirty="0"/>
              <a:t>VML/VACo APCo Steering</a:t>
            </a:r>
            <a:r>
              <a:rPr spc="-50" dirty="0"/>
              <a:t> </a:t>
            </a:r>
            <a:r>
              <a:rPr dirty="0"/>
              <a:t>Committee</a:t>
            </a:r>
          </a:p>
          <a:p>
            <a:pPr marL="3175" algn="ctr">
              <a:lnSpc>
                <a:spcPct val="100000"/>
              </a:lnSpc>
              <a:spcBef>
                <a:spcPts val="620"/>
              </a:spcBef>
            </a:pPr>
            <a:r>
              <a:rPr sz="3600" spc="-5" dirty="0"/>
              <a:t>Membership</a:t>
            </a:r>
            <a:r>
              <a:rPr sz="3600" spc="-25" dirty="0"/>
              <a:t> </a:t>
            </a:r>
            <a:r>
              <a:rPr sz="3600" spc="-5" dirty="0"/>
              <a:t>Meeting</a:t>
            </a:r>
            <a:endParaRPr sz="3600"/>
          </a:p>
        </p:txBody>
      </p:sp>
      <p:sp>
        <p:nvSpPr>
          <p:cNvPr id="7" name="object 7"/>
          <p:cNvSpPr txBox="1"/>
          <p:nvPr/>
        </p:nvSpPr>
        <p:spPr>
          <a:xfrm>
            <a:off x="5118353" y="6044895"/>
            <a:ext cx="19545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50473D"/>
                </a:solidFill>
                <a:latin typeface="Arial Narrow"/>
                <a:cs typeface="Arial Narrow"/>
              </a:rPr>
              <a:t>June 5,</a:t>
            </a:r>
            <a:r>
              <a:rPr sz="3200" spc="-75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3200" spc="-5" dirty="0">
                <a:solidFill>
                  <a:srgbClr val="50473D"/>
                </a:solidFill>
                <a:latin typeface="Arial Narrow"/>
                <a:cs typeface="Arial Narrow"/>
              </a:rPr>
              <a:t>2024</a:t>
            </a:r>
            <a:endParaRPr sz="32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59"/>
                </a:moveTo>
                <a:lnTo>
                  <a:pt x="11405616" y="175259"/>
                </a:lnTo>
                <a:lnTo>
                  <a:pt x="11405616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671185"/>
          </a:xfrm>
          <a:custGeom>
            <a:avLst/>
            <a:gdLst/>
            <a:ahLst/>
            <a:cxnLst/>
            <a:rect l="l" t="t" r="r" b="b"/>
            <a:pathLst>
              <a:path w="11405870" h="5671184">
                <a:moveTo>
                  <a:pt x="0" y="5670804"/>
                </a:moveTo>
                <a:lnTo>
                  <a:pt x="11405616" y="5670804"/>
                </a:lnTo>
                <a:lnTo>
                  <a:pt x="11405616" y="0"/>
                </a:lnTo>
                <a:lnTo>
                  <a:pt x="0" y="0"/>
                </a:lnTo>
                <a:lnTo>
                  <a:pt x="0" y="5670804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29411" y="1298829"/>
            <a:ext cx="10602595" cy="45672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Ongoing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regulatory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interventions before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Supreme Court &amp;</a:t>
            </a:r>
            <a:r>
              <a:rPr sz="2800" spc="12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SCC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Build-in capacity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to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be nimble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and respond to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APCo’s actions</a:t>
            </a:r>
            <a:r>
              <a:rPr sz="2800" spc="18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(RACs)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Build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up to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prepare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for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next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round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(triennial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rate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case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&amp; contract</a:t>
            </a:r>
            <a:r>
              <a:rPr sz="2800" spc="17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negotiation)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Need to secure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additional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expert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consulting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for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special tariffs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(LED</a:t>
            </a:r>
            <a:r>
              <a:rPr sz="2800" spc="19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streetlights)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800" spc="-5" dirty="0">
                <a:solidFill>
                  <a:srgbClr val="404040"/>
                </a:solidFill>
                <a:latin typeface="Arial Narrow"/>
                <a:cs typeface="Arial Narrow"/>
              </a:rPr>
              <a:t>Extend by one year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 to “smooth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out” assessments over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3-year cycle </a:t>
            </a:r>
            <a:r>
              <a:rPr sz="2800" dirty="0">
                <a:solidFill>
                  <a:srgbClr val="404040"/>
                </a:solidFill>
                <a:latin typeface="Arial Narrow"/>
                <a:cs typeface="Arial Narrow"/>
              </a:rPr>
              <a:t>(vs.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low, low,</a:t>
            </a:r>
            <a:r>
              <a:rPr sz="2800" spc="7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high)</a:t>
            </a:r>
            <a:r>
              <a:rPr lang="en-US" sz="2800" spc="-10" dirty="0">
                <a:solidFill>
                  <a:srgbClr val="404040"/>
                </a:solidFill>
                <a:latin typeface="Arial Narrow"/>
                <a:cs typeface="Arial Narrow"/>
              </a:rPr>
              <a:t> to match contract extension</a:t>
            </a:r>
          </a:p>
          <a:p>
            <a:pPr marL="469266" lvl="1">
              <a:spcBef>
                <a:spcPts val="2405"/>
              </a:spcBef>
              <a:tabLst>
                <a:tab pos="469265" algn="l"/>
                <a:tab pos="470534" algn="l"/>
              </a:tabLst>
            </a:pPr>
            <a:endParaRPr sz="2800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27380" y="192404"/>
            <a:ext cx="932307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dirty="0">
                <a:solidFill>
                  <a:srgbClr val="FFFFFF"/>
                </a:solidFill>
              </a:rPr>
              <a:t>FY2025 Budget &amp; </a:t>
            </a:r>
            <a:r>
              <a:rPr sz="5100" spc="-5" dirty="0">
                <a:solidFill>
                  <a:srgbClr val="FFFFFF"/>
                </a:solidFill>
              </a:rPr>
              <a:t>Member</a:t>
            </a:r>
            <a:r>
              <a:rPr sz="5100" spc="-330" dirty="0">
                <a:solidFill>
                  <a:srgbClr val="FFFFFF"/>
                </a:solidFill>
              </a:rPr>
              <a:t> </a:t>
            </a:r>
            <a:r>
              <a:rPr sz="5100" spc="-5" dirty="0">
                <a:solidFill>
                  <a:srgbClr val="FFFFFF"/>
                </a:solidFill>
              </a:rPr>
              <a:t>Assessment</a:t>
            </a:r>
            <a:endParaRPr sz="5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59"/>
                </a:moveTo>
                <a:lnTo>
                  <a:pt x="11405616" y="175259"/>
                </a:lnTo>
                <a:lnTo>
                  <a:pt x="11405616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671185"/>
          </a:xfrm>
          <a:custGeom>
            <a:avLst/>
            <a:gdLst/>
            <a:ahLst/>
            <a:cxnLst/>
            <a:rect l="l" t="t" r="r" b="b"/>
            <a:pathLst>
              <a:path w="11405870" h="5671184">
                <a:moveTo>
                  <a:pt x="0" y="5670804"/>
                </a:moveTo>
                <a:lnTo>
                  <a:pt x="11405616" y="5670804"/>
                </a:lnTo>
                <a:lnTo>
                  <a:pt x="11405616" y="0"/>
                </a:lnTo>
                <a:lnTo>
                  <a:pt x="0" y="0"/>
                </a:lnTo>
                <a:lnTo>
                  <a:pt x="0" y="5670804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29411" y="1298829"/>
            <a:ext cx="10602595" cy="55521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Ongoing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regulatory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interventions before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Supreme Court &amp;</a:t>
            </a:r>
            <a:r>
              <a:rPr sz="2800" spc="120" dirty="0">
                <a:solidFill>
                  <a:srgbClr val="BEBEBE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SCC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Build-in capacity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to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be nimble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and respond to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APCo’s actions</a:t>
            </a:r>
            <a:r>
              <a:rPr sz="2800" spc="180" dirty="0">
                <a:solidFill>
                  <a:srgbClr val="BEBEBE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(RACs)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Build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up to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prepare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for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next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round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(triennial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rate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case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&amp; contract</a:t>
            </a:r>
            <a:r>
              <a:rPr sz="2800" spc="170" dirty="0">
                <a:solidFill>
                  <a:srgbClr val="BEBEBE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negotiation)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Need to secure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additional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expert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consulting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for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special tariffs </a:t>
            </a:r>
            <a:r>
              <a:rPr sz="2800" spc="-5" dirty="0">
                <a:solidFill>
                  <a:srgbClr val="BEBEBE"/>
                </a:solidFill>
                <a:latin typeface="Arial Narrow"/>
                <a:cs typeface="Arial Narrow"/>
              </a:rPr>
              <a:t>(LED</a:t>
            </a:r>
            <a:r>
              <a:rPr sz="2800" spc="190" dirty="0">
                <a:solidFill>
                  <a:srgbClr val="BEBEBE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BEBEBE"/>
                </a:solidFill>
                <a:latin typeface="Arial Narrow"/>
                <a:cs typeface="Arial Narrow"/>
              </a:rPr>
              <a:t>streetlights)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800" spc="-5" dirty="0">
                <a:solidFill>
                  <a:srgbClr val="BEBEBE"/>
                </a:solidFill>
                <a:latin typeface="Arial Narrow"/>
                <a:cs typeface="Arial Narrow"/>
              </a:rPr>
              <a:t>Extend “smooth </a:t>
            </a:r>
            <a:r>
              <a:rPr lang="en-US" sz="2800" spc="-10" dirty="0">
                <a:solidFill>
                  <a:srgbClr val="BEBEBE"/>
                </a:solidFill>
                <a:latin typeface="Arial Narrow"/>
                <a:cs typeface="Arial Narrow"/>
              </a:rPr>
              <a:t>out” assessments for 1 year</a:t>
            </a:r>
            <a:endParaRPr lang="en-US"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800" spc="-5" dirty="0">
                <a:solidFill>
                  <a:srgbClr val="404040"/>
                </a:solidFill>
                <a:latin typeface="Arial Narrow"/>
                <a:cs typeface="Arial Narrow"/>
              </a:rPr>
              <a:t>Executive </a:t>
            </a:r>
            <a:r>
              <a:rPr lang="en-US" sz="2800" spc="-10" dirty="0">
                <a:solidFill>
                  <a:srgbClr val="404040"/>
                </a:solidFill>
                <a:latin typeface="Arial Narrow"/>
                <a:cs typeface="Arial Narrow"/>
              </a:rPr>
              <a:t>Board </a:t>
            </a:r>
            <a:r>
              <a:rPr lang="en-US" sz="2800" spc="-5" dirty="0">
                <a:solidFill>
                  <a:srgbClr val="404040"/>
                </a:solidFill>
                <a:latin typeface="Arial Narrow"/>
                <a:cs typeface="Arial Narrow"/>
              </a:rPr>
              <a:t>recommends FY2025 </a:t>
            </a:r>
            <a:r>
              <a:rPr lang="en-US" sz="2800" spc="-10" dirty="0">
                <a:solidFill>
                  <a:srgbClr val="404040"/>
                </a:solidFill>
                <a:latin typeface="Arial Narrow"/>
                <a:cs typeface="Arial Narrow"/>
              </a:rPr>
              <a:t>Budget </a:t>
            </a:r>
            <a:r>
              <a:rPr lang="en-US" sz="2800" spc="-5" dirty="0">
                <a:solidFill>
                  <a:srgbClr val="404040"/>
                </a:solidFill>
                <a:latin typeface="Arial Narrow"/>
                <a:cs typeface="Arial Narrow"/>
              </a:rPr>
              <a:t>of</a:t>
            </a:r>
            <a:r>
              <a:rPr lang="en-US" sz="2800" spc="10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lang="en-US"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$282,875</a:t>
            </a:r>
            <a:r>
              <a:rPr lang="en-US" sz="2800" spc="-10" dirty="0">
                <a:solidFill>
                  <a:srgbClr val="00A7E1"/>
                </a:solidFill>
                <a:latin typeface="Arial Narrow"/>
                <a:cs typeface="Arial Narrow"/>
              </a:rPr>
              <a:t>*</a:t>
            </a:r>
          </a:p>
          <a:p>
            <a:pPr marL="927100" lvl="1" indent="-457834"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400" spc="-10" dirty="0">
                <a:solidFill>
                  <a:srgbClr val="00A7E1"/>
                </a:solidFill>
                <a:latin typeface="Arial Narrow"/>
                <a:cs typeface="Arial Narrow"/>
              </a:rPr>
              <a:t>$275,000 Assessment at 19% non collection rate and $57,875 from carryover funds</a:t>
            </a:r>
            <a:endParaRPr sz="24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Anticipate </a:t>
            </a:r>
            <a:r>
              <a:rPr lang="en-US" sz="2800" spc="-10" dirty="0">
                <a:solidFill>
                  <a:srgbClr val="404040"/>
                </a:solidFill>
                <a:latin typeface="Arial Narrow"/>
                <a:cs typeface="Arial Narrow"/>
              </a:rPr>
              <a:t>assessment reset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for FY2026</a:t>
            </a:r>
            <a:r>
              <a:rPr lang="en-US" sz="2800" spc="-5" dirty="0">
                <a:solidFill>
                  <a:srgbClr val="404040"/>
                </a:solidFill>
                <a:latin typeface="Arial Narrow"/>
                <a:cs typeface="Arial Narrow"/>
              </a:rPr>
              <a:t>-FY2028</a:t>
            </a:r>
            <a:endParaRPr sz="2800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27380" y="192404"/>
            <a:ext cx="932307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dirty="0">
                <a:solidFill>
                  <a:srgbClr val="FFFFFF"/>
                </a:solidFill>
              </a:rPr>
              <a:t>FY2025 Budget &amp; </a:t>
            </a:r>
            <a:r>
              <a:rPr sz="5100" spc="-5" dirty="0">
                <a:solidFill>
                  <a:srgbClr val="FFFFFF"/>
                </a:solidFill>
              </a:rPr>
              <a:t>Member</a:t>
            </a:r>
            <a:r>
              <a:rPr sz="5100" spc="-330" dirty="0">
                <a:solidFill>
                  <a:srgbClr val="FFFFFF"/>
                </a:solidFill>
              </a:rPr>
              <a:t> </a:t>
            </a:r>
            <a:r>
              <a:rPr sz="5100" spc="-5" dirty="0">
                <a:solidFill>
                  <a:srgbClr val="FFFFFF"/>
                </a:solidFill>
              </a:rPr>
              <a:t>Assessment</a:t>
            </a:r>
            <a:endParaRPr sz="5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60"/>
                </a:moveTo>
                <a:lnTo>
                  <a:pt x="11405616" y="175260"/>
                </a:lnTo>
                <a:lnTo>
                  <a:pt x="11405616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FFFFFF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815965"/>
          </a:xfrm>
          <a:custGeom>
            <a:avLst/>
            <a:gdLst/>
            <a:ahLst/>
            <a:cxnLst/>
            <a:rect l="l" t="t" r="r" b="b"/>
            <a:pathLst>
              <a:path w="11405870" h="5815965">
                <a:moveTo>
                  <a:pt x="0" y="5815583"/>
                </a:moveTo>
                <a:lnTo>
                  <a:pt x="11405616" y="5815583"/>
                </a:lnTo>
                <a:lnTo>
                  <a:pt x="11405616" y="0"/>
                </a:lnTo>
                <a:lnTo>
                  <a:pt x="0" y="0"/>
                </a:lnTo>
                <a:lnTo>
                  <a:pt x="0" y="5815583"/>
                </a:lnTo>
                <a:close/>
              </a:path>
            </a:pathLst>
          </a:custGeom>
          <a:solidFill>
            <a:srgbClr val="FFFFFF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7380" y="192404"/>
            <a:ext cx="932307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0570" algn="l"/>
              </a:tabLst>
            </a:pPr>
            <a:r>
              <a:rPr sz="5100" dirty="0">
                <a:solidFill>
                  <a:srgbClr val="FFFFFF"/>
                </a:solidFill>
                <a:latin typeface="Arial Narrow"/>
                <a:cs typeface="Arial Narrow"/>
              </a:rPr>
              <a:t>FY202</a:t>
            </a:r>
            <a:r>
              <a:rPr lang="en-US" sz="5100" dirty="0">
                <a:solidFill>
                  <a:srgbClr val="FFFFFF"/>
                </a:solidFill>
                <a:latin typeface="Arial Narrow"/>
                <a:cs typeface="Arial Narrow"/>
              </a:rPr>
              <a:t>5</a:t>
            </a:r>
            <a:r>
              <a:rPr sz="5100" dirty="0">
                <a:solidFill>
                  <a:srgbClr val="FFFFFF"/>
                </a:solidFill>
                <a:latin typeface="Arial Narrow"/>
                <a:cs typeface="Arial Narrow"/>
              </a:rPr>
              <a:t>	Budget &amp; </a:t>
            </a:r>
            <a:r>
              <a:rPr sz="5100" spc="-5" dirty="0">
                <a:solidFill>
                  <a:srgbClr val="FFFFFF"/>
                </a:solidFill>
                <a:latin typeface="Arial Narrow"/>
                <a:cs typeface="Arial Narrow"/>
              </a:rPr>
              <a:t>Member</a:t>
            </a:r>
            <a:r>
              <a:rPr sz="5100" spc="-32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5100" spc="-5" dirty="0">
                <a:solidFill>
                  <a:srgbClr val="FFFFFF"/>
                </a:solidFill>
                <a:latin typeface="Arial Narrow"/>
                <a:cs typeface="Arial Narrow"/>
              </a:rPr>
              <a:t>Assessment</a:t>
            </a:r>
            <a:endParaRPr sz="5100" dirty="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9338" y="1358849"/>
            <a:ext cx="10445115" cy="7797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5"/>
              </a:spcBef>
            </a:pPr>
            <a:r>
              <a:rPr sz="2600" spc="-50" dirty="0">
                <a:latin typeface="Arial Narrow"/>
                <a:cs typeface="Arial Narrow"/>
              </a:rPr>
              <a:t>Total </a:t>
            </a:r>
            <a:r>
              <a:rPr sz="2600" spc="-5" dirty="0">
                <a:latin typeface="Arial Narrow"/>
                <a:cs typeface="Arial Narrow"/>
              </a:rPr>
              <a:t>($2</a:t>
            </a:r>
            <a:r>
              <a:rPr lang="en-US" sz="2600" spc="-5" dirty="0">
                <a:latin typeface="Arial Narrow"/>
                <a:cs typeface="Arial Narrow"/>
              </a:rPr>
              <a:t>75</a:t>
            </a:r>
            <a:r>
              <a:rPr sz="2600" spc="-5" dirty="0">
                <a:latin typeface="Arial Narrow"/>
                <a:cs typeface="Arial Narrow"/>
              </a:rPr>
              <a:t>,000) divided </a:t>
            </a:r>
            <a:r>
              <a:rPr sz="2600" dirty="0">
                <a:latin typeface="Arial Narrow"/>
                <a:cs typeface="Arial Narrow"/>
              </a:rPr>
              <a:t>on a </a:t>
            </a:r>
            <a:r>
              <a:rPr sz="2600" spc="-5" dirty="0">
                <a:latin typeface="Arial Narrow"/>
                <a:cs typeface="Arial Narrow"/>
              </a:rPr>
              <a:t>pro-rata share of each </a:t>
            </a:r>
            <a:r>
              <a:rPr sz="2600" dirty="0">
                <a:latin typeface="Arial Narrow"/>
                <a:cs typeface="Arial Narrow"/>
              </a:rPr>
              <a:t>member’s </a:t>
            </a:r>
            <a:r>
              <a:rPr sz="2600" spc="-5" dirty="0">
                <a:latin typeface="Arial Narrow"/>
                <a:cs typeface="Arial Narrow"/>
              </a:rPr>
              <a:t>electricity consumption*  </a:t>
            </a:r>
            <a:r>
              <a:rPr sz="2600" dirty="0">
                <a:latin typeface="Arial Narrow"/>
                <a:cs typeface="Arial Narrow"/>
              </a:rPr>
              <a:t>Assessment </a:t>
            </a:r>
            <a:r>
              <a:rPr sz="2600" spc="-5" dirty="0">
                <a:latin typeface="Arial Narrow"/>
                <a:cs typeface="Arial Narrow"/>
              </a:rPr>
              <a:t>rate for members </a:t>
            </a:r>
            <a:r>
              <a:rPr sz="2600" dirty="0">
                <a:latin typeface="Arial Narrow"/>
                <a:cs typeface="Arial Narrow"/>
              </a:rPr>
              <a:t>~ </a:t>
            </a:r>
            <a:r>
              <a:rPr sz="2600" spc="-5" dirty="0">
                <a:latin typeface="Arial Narrow"/>
                <a:cs typeface="Arial Narrow"/>
              </a:rPr>
              <a:t>.004</a:t>
            </a:r>
            <a:r>
              <a:rPr sz="2600" spc="-60" dirty="0">
                <a:latin typeface="Arial Narrow"/>
                <a:cs typeface="Arial Narrow"/>
              </a:rPr>
              <a:t> </a:t>
            </a:r>
            <a:r>
              <a:rPr sz="2600" spc="-5" dirty="0">
                <a:latin typeface="Arial Narrow"/>
                <a:cs typeface="Arial Narrow"/>
              </a:rPr>
              <a:t>cents/kWh</a:t>
            </a:r>
            <a:endParaRPr sz="2600" dirty="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49146" y="6120180"/>
            <a:ext cx="10153015" cy="506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95"/>
              </a:lnSpc>
              <a:spcBef>
                <a:spcPts val="95"/>
              </a:spcBef>
            </a:pPr>
            <a:r>
              <a:rPr sz="1600" i="1" spc="-5" dirty="0">
                <a:latin typeface="Arial Narrow"/>
                <a:cs typeface="Arial Narrow"/>
              </a:rPr>
              <a:t>*2021 calendar year energy consumption by public authority customers provided by APCo and analyzed by Steering </a:t>
            </a:r>
            <a:r>
              <a:rPr sz="1600" i="1" spc="-10" dirty="0">
                <a:latin typeface="Arial Narrow"/>
                <a:cs typeface="Arial Narrow"/>
              </a:rPr>
              <a:t>Committee</a:t>
            </a:r>
            <a:r>
              <a:rPr sz="1600" i="1" spc="-200" dirty="0">
                <a:latin typeface="Arial Narrow"/>
                <a:cs typeface="Arial Narrow"/>
              </a:rPr>
              <a:t> </a:t>
            </a:r>
            <a:r>
              <a:rPr sz="1600" i="1" spc="-5" dirty="0">
                <a:latin typeface="Arial Narrow"/>
                <a:cs typeface="Arial Narrow"/>
              </a:rPr>
              <a:t>Treasurer</a:t>
            </a:r>
            <a:endParaRPr sz="1600">
              <a:latin typeface="Arial Narrow"/>
              <a:cs typeface="Arial Narrow"/>
            </a:endParaRPr>
          </a:p>
          <a:p>
            <a:pPr marL="9489440">
              <a:lnSpc>
                <a:spcPts val="1895"/>
              </a:lnSpc>
            </a:pPr>
            <a:r>
              <a:rPr sz="1600" i="1" spc="-5" dirty="0">
                <a:solidFill>
                  <a:srgbClr val="FFFFFF"/>
                </a:solidFill>
                <a:latin typeface="Arial Narrow"/>
                <a:cs typeface="Arial Narrow"/>
              </a:rPr>
              <a:t>fac</a:t>
            </a:r>
            <a:endParaRPr sz="16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60"/>
                </a:moveTo>
                <a:lnTo>
                  <a:pt x="11405616" y="175260"/>
                </a:lnTo>
                <a:lnTo>
                  <a:pt x="11405616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FFFFFF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815965"/>
          </a:xfrm>
          <a:custGeom>
            <a:avLst/>
            <a:gdLst/>
            <a:ahLst/>
            <a:cxnLst/>
            <a:rect l="l" t="t" r="r" b="b"/>
            <a:pathLst>
              <a:path w="11405870" h="5815965">
                <a:moveTo>
                  <a:pt x="0" y="5815583"/>
                </a:moveTo>
                <a:lnTo>
                  <a:pt x="11405616" y="5815583"/>
                </a:lnTo>
                <a:lnTo>
                  <a:pt x="11405616" y="0"/>
                </a:lnTo>
                <a:lnTo>
                  <a:pt x="0" y="0"/>
                </a:lnTo>
                <a:lnTo>
                  <a:pt x="0" y="5815583"/>
                </a:lnTo>
                <a:close/>
              </a:path>
            </a:pathLst>
          </a:custGeom>
          <a:solidFill>
            <a:srgbClr val="FFFFFF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27380" y="192404"/>
            <a:ext cx="932307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0570" algn="l"/>
              </a:tabLst>
            </a:pPr>
            <a:r>
              <a:rPr sz="5100" dirty="0">
                <a:solidFill>
                  <a:srgbClr val="FFFFFF"/>
                </a:solidFill>
              </a:rPr>
              <a:t>FY202</a:t>
            </a:r>
            <a:r>
              <a:rPr lang="en-US" sz="5100" dirty="0">
                <a:solidFill>
                  <a:srgbClr val="FFFFFF"/>
                </a:solidFill>
              </a:rPr>
              <a:t>5</a:t>
            </a:r>
            <a:r>
              <a:rPr sz="5100" dirty="0">
                <a:solidFill>
                  <a:srgbClr val="FFFFFF"/>
                </a:solidFill>
              </a:rPr>
              <a:t>	Budget &amp; </a:t>
            </a:r>
            <a:r>
              <a:rPr sz="5100" spc="-5" dirty="0">
                <a:solidFill>
                  <a:srgbClr val="FFFFFF"/>
                </a:solidFill>
              </a:rPr>
              <a:t>Member</a:t>
            </a:r>
            <a:r>
              <a:rPr sz="5100" spc="-325" dirty="0">
                <a:solidFill>
                  <a:srgbClr val="FFFFFF"/>
                </a:solidFill>
              </a:rPr>
              <a:t> </a:t>
            </a:r>
            <a:r>
              <a:rPr sz="5100" spc="-5" dirty="0">
                <a:solidFill>
                  <a:srgbClr val="FFFFFF"/>
                </a:solidFill>
              </a:rPr>
              <a:t>Assessment</a:t>
            </a:r>
            <a:endParaRPr sz="5100" dirty="0"/>
          </a:p>
        </p:txBody>
      </p:sp>
      <p:sp>
        <p:nvSpPr>
          <p:cNvPr id="9" name="object 9"/>
          <p:cNvSpPr txBox="1"/>
          <p:nvPr/>
        </p:nvSpPr>
        <p:spPr>
          <a:xfrm>
            <a:off x="599338" y="1358849"/>
            <a:ext cx="10445115" cy="7797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5"/>
              </a:spcBef>
            </a:pPr>
            <a:r>
              <a:rPr sz="2600" spc="-50" dirty="0">
                <a:latin typeface="Arial Narrow"/>
                <a:cs typeface="Arial Narrow"/>
              </a:rPr>
              <a:t>Total </a:t>
            </a:r>
            <a:r>
              <a:rPr sz="2600" spc="-5" dirty="0">
                <a:latin typeface="Arial Narrow"/>
                <a:cs typeface="Arial Narrow"/>
              </a:rPr>
              <a:t>($275,000) divided </a:t>
            </a:r>
            <a:r>
              <a:rPr sz="2600" dirty="0">
                <a:latin typeface="Arial Narrow"/>
                <a:cs typeface="Arial Narrow"/>
              </a:rPr>
              <a:t>on a </a:t>
            </a:r>
            <a:r>
              <a:rPr sz="2600" spc="-5" dirty="0">
                <a:latin typeface="Arial Narrow"/>
                <a:cs typeface="Arial Narrow"/>
              </a:rPr>
              <a:t>pro-rata share of each </a:t>
            </a:r>
            <a:r>
              <a:rPr sz="2600" dirty="0">
                <a:latin typeface="Arial Narrow"/>
                <a:cs typeface="Arial Narrow"/>
              </a:rPr>
              <a:t>member’s </a:t>
            </a:r>
            <a:r>
              <a:rPr sz="2600" spc="-5" dirty="0">
                <a:latin typeface="Arial Narrow"/>
                <a:cs typeface="Arial Narrow"/>
              </a:rPr>
              <a:t>electricity consumption*  </a:t>
            </a:r>
            <a:r>
              <a:rPr sz="2600" dirty="0">
                <a:latin typeface="Arial Narrow"/>
                <a:cs typeface="Arial Narrow"/>
              </a:rPr>
              <a:t>Assessment </a:t>
            </a:r>
            <a:r>
              <a:rPr sz="2600" spc="-5" dirty="0">
                <a:latin typeface="Arial Narrow"/>
                <a:cs typeface="Arial Narrow"/>
              </a:rPr>
              <a:t>rate for members </a:t>
            </a:r>
            <a:r>
              <a:rPr sz="2600" dirty="0">
                <a:latin typeface="Arial Narrow"/>
                <a:cs typeface="Arial Narrow"/>
              </a:rPr>
              <a:t>~ </a:t>
            </a:r>
            <a:r>
              <a:rPr sz="2600" spc="-5" dirty="0">
                <a:latin typeface="Arial Narrow"/>
                <a:cs typeface="Arial Narrow"/>
              </a:rPr>
              <a:t>.004</a:t>
            </a:r>
            <a:r>
              <a:rPr sz="2600" spc="-60" dirty="0">
                <a:latin typeface="Arial Narrow"/>
                <a:cs typeface="Arial Narrow"/>
              </a:rPr>
              <a:t> </a:t>
            </a:r>
            <a:r>
              <a:rPr sz="2600" spc="-5" dirty="0">
                <a:latin typeface="Arial Narrow"/>
                <a:cs typeface="Arial Narrow"/>
              </a:rPr>
              <a:t>cents/kWh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5987" y="6120180"/>
            <a:ext cx="10636250" cy="506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ts val="1895"/>
              </a:lnSpc>
              <a:spcBef>
                <a:spcPts val="95"/>
              </a:spcBef>
            </a:pPr>
            <a:r>
              <a:rPr sz="1600" i="1" spc="-5" dirty="0">
                <a:latin typeface="Arial Narrow"/>
                <a:cs typeface="Arial Narrow"/>
              </a:rPr>
              <a:t>*2021 calendar year energy consumption by public authority customers provided by APCo and analyzed by Steering </a:t>
            </a:r>
            <a:r>
              <a:rPr sz="1600" i="1" spc="-10" dirty="0">
                <a:latin typeface="Arial Narrow"/>
                <a:cs typeface="Arial Narrow"/>
              </a:rPr>
              <a:t>Committee</a:t>
            </a:r>
            <a:r>
              <a:rPr sz="1600" i="1" spc="-185" dirty="0">
                <a:latin typeface="Arial Narrow"/>
                <a:cs typeface="Arial Narrow"/>
              </a:rPr>
              <a:t> </a:t>
            </a:r>
            <a:r>
              <a:rPr sz="1600" i="1" spc="-5" dirty="0">
                <a:latin typeface="Arial Narrow"/>
                <a:cs typeface="Arial Narrow"/>
              </a:rPr>
              <a:t>Treasurer</a:t>
            </a:r>
            <a:endParaRPr sz="1600">
              <a:latin typeface="Arial Narrow"/>
              <a:cs typeface="Arial Narrow"/>
            </a:endParaRPr>
          </a:p>
          <a:p>
            <a:pPr marR="8890" algn="r">
              <a:lnSpc>
                <a:spcPts val="1895"/>
              </a:lnSpc>
            </a:pPr>
            <a:r>
              <a:rPr sz="1600" i="1" spc="-5" dirty="0">
                <a:latin typeface="Arial Narrow"/>
                <a:cs typeface="Arial Narrow"/>
              </a:rPr>
              <a:t>** actual numbers can vary </a:t>
            </a:r>
            <a:r>
              <a:rPr sz="1600" i="1" spc="-10" dirty="0">
                <a:latin typeface="Arial Narrow"/>
                <a:cs typeface="Arial Narrow"/>
              </a:rPr>
              <a:t>quite </a:t>
            </a:r>
            <a:r>
              <a:rPr sz="1600" i="1" spc="-5" dirty="0">
                <a:latin typeface="Arial Narrow"/>
                <a:cs typeface="Arial Narrow"/>
              </a:rPr>
              <a:t>widely depending on locality or </a:t>
            </a:r>
            <a:r>
              <a:rPr sz="1600" i="1" spc="-65" dirty="0">
                <a:latin typeface="Arial Narrow"/>
                <a:cs typeface="Arial Narrow"/>
              </a:rPr>
              <a:t>PA </a:t>
            </a:r>
            <a:r>
              <a:rPr sz="1600" i="1" spc="-5" dirty="0">
                <a:latin typeface="Arial Narrow"/>
                <a:cs typeface="Arial Narrow"/>
              </a:rPr>
              <a:t>authority customer size or recent changes to consumption </a:t>
            </a:r>
            <a:r>
              <a:rPr sz="1600" i="1" spc="-10" dirty="0">
                <a:latin typeface="Arial Narrow"/>
                <a:cs typeface="Arial Narrow"/>
              </a:rPr>
              <a:t>(i.e. </a:t>
            </a:r>
            <a:r>
              <a:rPr sz="1600" i="1" spc="-5" dirty="0">
                <a:latin typeface="Arial Narrow"/>
                <a:cs typeface="Arial Narrow"/>
              </a:rPr>
              <a:t>new</a:t>
            </a:r>
            <a:r>
              <a:rPr sz="1600" i="1" spc="-55" dirty="0">
                <a:latin typeface="Arial Narrow"/>
                <a:cs typeface="Arial Narrow"/>
              </a:rPr>
              <a:t> </a:t>
            </a:r>
            <a:r>
              <a:rPr sz="1600" i="1" spc="-5" dirty="0">
                <a:latin typeface="Arial Narrow"/>
                <a:cs typeface="Arial Narrow"/>
              </a:rPr>
              <a:t>facilities)</a:t>
            </a:r>
            <a:endParaRPr sz="1600">
              <a:latin typeface="Arial Narrow"/>
              <a:cs typeface="Arial Narrow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005196" y="2359520"/>
          <a:ext cx="6864984" cy="351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4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8231">
                <a:tc>
                  <a:txBody>
                    <a:bodyPr/>
                    <a:lstStyle/>
                    <a:p>
                      <a:pPr marR="160020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Public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Authority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Customer</a:t>
                      </a:r>
                      <a:r>
                        <a:rPr sz="2400" b="1" spc="-105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Type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7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FY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2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2</a:t>
                      </a:r>
                      <a:endParaRPr sz="2400" dirty="0">
                        <a:latin typeface="Arial Narrow"/>
                        <a:cs typeface="Arial Narrow"/>
                      </a:endParaRPr>
                    </a:p>
                  </a:txBody>
                  <a:tcPr marL="0" marR="0" marT="857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FY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2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 Narrow"/>
                          <a:cs typeface="Arial Narrow"/>
                        </a:rPr>
                        <a:t>3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725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230"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ty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$1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4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,061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$1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5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,670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231"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unty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$2,2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8</a:t>
                      </a:r>
                      <a:r>
                        <a:rPr sz="2400" dirty="0">
                          <a:latin typeface="Arial Narrow"/>
                          <a:cs typeface="Arial Narrow"/>
                        </a:rPr>
                        <a:t>2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$2,3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2</a:t>
                      </a:r>
                      <a:r>
                        <a:rPr sz="2400" dirty="0">
                          <a:latin typeface="Arial Narrow"/>
                          <a:cs typeface="Arial Narrow"/>
                        </a:rPr>
                        <a:t>0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294"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22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own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$3,500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$3,900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641"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School</a:t>
                      </a:r>
                      <a:r>
                        <a:rPr sz="24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2400" spc="-10" dirty="0">
                          <a:latin typeface="Arial Narrow"/>
                          <a:cs typeface="Arial Narrow"/>
                        </a:rPr>
                        <a:t>Division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090" marB="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$1,044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090" marB="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$1,339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090" marB="0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413"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Other Public</a:t>
                      </a:r>
                      <a:r>
                        <a:rPr sz="2400" spc="-1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Authority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090" marB="0"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$4,</a:t>
                      </a:r>
                      <a:r>
                        <a:rPr sz="2400" spc="-150" dirty="0">
                          <a:latin typeface="Arial Narrow"/>
                          <a:cs typeface="Arial Narrow"/>
                        </a:rPr>
                        <a:t>1</a:t>
                      </a:r>
                      <a:r>
                        <a:rPr sz="2400" spc="-5" dirty="0">
                          <a:latin typeface="Arial Narrow"/>
                          <a:cs typeface="Arial Narrow"/>
                        </a:rPr>
                        <a:t>10</a:t>
                      </a:r>
                      <a:endParaRPr sz="2400">
                        <a:latin typeface="Arial Narrow"/>
                        <a:cs typeface="Arial Narrow"/>
                      </a:endParaRPr>
                    </a:p>
                  </a:txBody>
                  <a:tcPr marL="0" marR="0" marT="85090" marB="0"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400" spc="-5" dirty="0">
                          <a:latin typeface="Arial Narrow"/>
                          <a:cs typeface="Arial Narrow"/>
                        </a:rPr>
                        <a:t>$4,177</a:t>
                      </a:r>
                      <a:endParaRPr sz="2400" dirty="0">
                        <a:latin typeface="Arial Narrow"/>
                        <a:cs typeface="Arial Narrow"/>
                      </a:endParaRPr>
                    </a:p>
                  </a:txBody>
                  <a:tcPr marL="0" marR="0" marT="85090" marB="0"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1381760" y="3367785"/>
            <a:ext cx="180975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A7E1"/>
                </a:solidFill>
                <a:latin typeface="Arial Narrow"/>
                <a:cs typeface="Arial Narrow"/>
              </a:rPr>
              <a:t>A </a:t>
            </a:r>
            <a:r>
              <a:rPr sz="3200" spc="-5" dirty="0">
                <a:solidFill>
                  <a:srgbClr val="00A7E1"/>
                </a:solidFill>
                <a:latin typeface="Arial Narrow"/>
                <a:cs typeface="Arial Narrow"/>
              </a:rPr>
              <a:t>handful</a:t>
            </a:r>
            <a:r>
              <a:rPr sz="3200" spc="-229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3200" spc="-5" dirty="0">
                <a:solidFill>
                  <a:srgbClr val="00A7E1"/>
                </a:solidFill>
                <a:latin typeface="Arial Narrow"/>
                <a:cs typeface="Arial Narrow"/>
              </a:rPr>
              <a:t>of  as</a:t>
            </a:r>
            <a:r>
              <a:rPr sz="3200" spc="5" dirty="0">
                <a:solidFill>
                  <a:srgbClr val="00A7E1"/>
                </a:solidFill>
                <a:latin typeface="Arial Narrow"/>
                <a:cs typeface="Arial Narrow"/>
              </a:rPr>
              <a:t>s</a:t>
            </a:r>
            <a:r>
              <a:rPr sz="3200" spc="-5" dirty="0">
                <a:solidFill>
                  <a:srgbClr val="00A7E1"/>
                </a:solidFill>
                <a:latin typeface="Arial Narrow"/>
                <a:cs typeface="Arial Narrow"/>
              </a:rPr>
              <a:t>es</a:t>
            </a:r>
            <a:r>
              <a:rPr sz="3200" spc="5" dirty="0">
                <a:solidFill>
                  <a:srgbClr val="00A7E1"/>
                </a:solidFill>
                <a:latin typeface="Arial Narrow"/>
                <a:cs typeface="Arial Narrow"/>
              </a:rPr>
              <a:t>s</a:t>
            </a:r>
            <a:r>
              <a:rPr sz="3200" spc="-5" dirty="0">
                <a:solidFill>
                  <a:srgbClr val="00A7E1"/>
                </a:solidFill>
                <a:latin typeface="Arial Narrow"/>
                <a:cs typeface="Arial Narrow"/>
              </a:rPr>
              <a:t>ment  examples**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633215" y="3845052"/>
            <a:ext cx="1937385" cy="688975"/>
          </a:xfrm>
          <a:custGeom>
            <a:avLst/>
            <a:gdLst/>
            <a:ahLst/>
            <a:cxnLst/>
            <a:rect l="l" t="t" r="r" b="b"/>
            <a:pathLst>
              <a:path w="1937385" h="688975">
                <a:moveTo>
                  <a:pt x="1592580" y="0"/>
                </a:moveTo>
                <a:lnTo>
                  <a:pt x="1592580" y="172212"/>
                </a:lnTo>
                <a:lnTo>
                  <a:pt x="0" y="172212"/>
                </a:lnTo>
                <a:lnTo>
                  <a:pt x="0" y="516636"/>
                </a:lnTo>
                <a:lnTo>
                  <a:pt x="1592580" y="516636"/>
                </a:lnTo>
                <a:lnTo>
                  <a:pt x="1592580" y="688848"/>
                </a:lnTo>
                <a:lnTo>
                  <a:pt x="1937004" y="344424"/>
                </a:lnTo>
                <a:lnTo>
                  <a:pt x="1592580" y="0"/>
                </a:lnTo>
                <a:close/>
              </a:path>
            </a:pathLst>
          </a:custGeom>
          <a:solidFill>
            <a:srgbClr val="00A7E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60"/>
                </a:moveTo>
                <a:lnTo>
                  <a:pt x="11405616" y="175260"/>
                </a:lnTo>
                <a:lnTo>
                  <a:pt x="11405616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FFFFFF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815965"/>
          </a:xfrm>
          <a:custGeom>
            <a:avLst/>
            <a:gdLst/>
            <a:ahLst/>
            <a:cxnLst/>
            <a:rect l="l" t="t" r="r" b="b"/>
            <a:pathLst>
              <a:path w="11405870" h="5815965">
                <a:moveTo>
                  <a:pt x="0" y="5815583"/>
                </a:moveTo>
                <a:lnTo>
                  <a:pt x="11405616" y="5815583"/>
                </a:lnTo>
                <a:lnTo>
                  <a:pt x="11405616" y="0"/>
                </a:lnTo>
                <a:lnTo>
                  <a:pt x="0" y="0"/>
                </a:lnTo>
                <a:lnTo>
                  <a:pt x="0" y="5815583"/>
                </a:lnTo>
                <a:close/>
              </a:path>
            </a:pathLst>
          </a:custGeom>
          <a:solidFill>
            <a:srgbClr val="FFFFFF">
              <a:alpha val="9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27380" y="192404"/>
            <a:ext cx="932307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0570" algn="l"/>
              </a:tabLst>
            </a:pPr>
            <a:r>
              <a:rPr sz="5100" dirty="0">
                <a:solidFill>
                  <a:srgbClr val="FFFFFF"/>
                </a:solidFill>
              </a:rPr>
              <a:t>FY202</a:t>
            </a:r>
            <a:r>
              <a:rPr lang="en-US" sz="5100" dirty="0">
                <a:solidFill>
                  <a:srgbClr val="FFFFFF"/>
                </a:solidFill>
              </a:rPr>
              <a:t>5</a:t>
            </a:r>
            <a:r>
              <a:rPr sz="5100" dirty="0">
                <a:solidFill>
                  <a:srgbClr val="FFFFFF"/>
                </a:solidFill>
              </a:rPr>
              <a:t>	Budget &amp; </a:t>
            </a:r>
            <a:r>
              <a:rPr sz="5100" spc="-5" dirty="0">
                <a:solidFill>
                  <a:srgbClr val="FFFFFF"/>
                </a:solidFill>
              </a:rPr>
              <a:t>Member</a:t>
            </a:r>
            <a:r>
              <a:rPr sz="5100" spc="-325" dirty="0">
                <a:solidFill>
                  <a:srgbClr val="FFFFFF"/>
                </a:solidFill>
              </a:rPr>
              <a:t> </a:t>
            </a:r>
            <a:r>
              <a:rPr sz="5100" spc="-5" dirty="0">
                <a:solidFill>
                  <a:srgbClr val="FFFFFF"/>
                </a:solidFill>
              </a:rPr>
              <a:t>Assessment</a:t>
            </a:r>
            <a:endParaRPr sz="5100" dirty="0"/>
          </a:p>
        </p:txBody>
      </p:sp>
      <p:sp>
        <p:nvSpPr>
          <p:cNvPr id="9" name="object 9"/>
          <p:cNvSpPr txBox="1"/>
          <p:nvPr/>
        </p:nvSpPr>
        <p:spPr>
          <a:xfrm>
            <a:off x="1077569" y="1424136"/>
            <a:ext cx="6974840" cy="29210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3600" spc="-5" dirty="0">
                <a:solidFill>
                  <a:srgbClr val="404040"/>
                </a:solidFill>
                <a:latin typeface="Arial Narrow"/>
                <a:cs typeface="Arial Narrow"/>
              </a:rPr>
              <a:t>Timeline/Next</a:t>
            </a:r>
            <a:r>
              <a:rPr sz="3600" spc="-3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404040"/>
                </a:solidFill>
                <a:latin typeface="Arial Narrow"/>
                <a:cs typeface="Arial Narrow"/>
              </a:rPr>
              <a:t>Steps:</a:t>
            </a:r>
            <a:endParaRPr sz="360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3200" dirty="0">
                <a:solidFill>
                  <a:srgbClr val="404040"/>
                </a:solidFill>
                <a:latin typeface="Arial Narrow"/>
                <a:cs typeface="Arial Narrow"/>
              </a:rPr>
              <a:t>Assessments sent </a:t>
            </a:r>
            <a:r>
              <a:rPr sz="3200" spc="-5" dirty="0">
                <a:solidFill>
                  <a:srgbClr val="404040"/>
                </a:solidFill>
                <a:latin typeface="Arial Narrow"/>
                <a:cs typeface="Arial Narrow"/>
              </a:rPr>
              <a:t>out in</a:t>
            </a:r>
            <a:r>
              <a:rPr sz="3200" spc="-8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Arial Narrow"/>
                <a:cs typeface="Arial Narrow"/>
              </a:rPr>
              <a:t>mid-June</a:t>
            </a:r>
            <a:endParaRPr sz="320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3200" dirty="0">
                <a:solidFill>
                  <a:srgbClr val="404040"/>
                </a:solidFill>
                <a:latin typeface="Arial Narrow"/>
                <a:cs typeface="Arial Narrow"/>
              </a:rPr>
              <a:t>Payment </a:t>
            </a:r>
            <a:r>
              <a:rPr sz="3200" spc="-5" dirty="0">
                <a:solidFill>
                  <a:srgbClr val="404040"/>
                </a:solidFill>
                <a:latin typeface="Arial Narrow"/>
                <a:cs typeface="Arial Narrow"/>
              </a:rPr>
              <a:t>due </a:t>
            </a:r>
            <a:r>
              <a:rPr sz="3200" dirty="0">
                <a:solidFill>
                  <a:srgbClr val="404040"/>
                </a:solidFill>
                <a:latin typeface="Arial Narrow"/>
                <a:cs typeface="Arial Narrow"/>
              </a:rPr>
              <a:t>Aug 1 (start </a:t>
            </a:r>
            <a:r>
              <a:rPr sz="3200" spc="-5" dirty="0">
                <a:solidFill>
                  <a:srgbClr val="404040"/>
                </a:solidFill>
                <a:latin typeface="Arial Narrow"/>
                <a:cs typeface="Arial Narrow"/>
              </a:rPr>
              <a:t>of new</a:t>
            </a:r>
            <a:r>
              <a:rPr sz="3200" spc="-8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3200" dirty="0">
                <a:solidFill>
                  <a:srgbClr val="404040"/>
                </a:solidFill>
                <a:latin typeface="Arial Narrow"/>
                <a:cs typeface="Arial Narrow"/>
              </a:rPr>
              <a:t>FY)</a:t>
            </a:r>
            <a:endParaRPr sz="320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3200" spc="-5" dirty="0">
                <a:solidFill>
                  <a:srgbClr val="404040"/>
                </a:solidFill>
                <a:latin typeface="Arial Narrow"/>
                <a:cs typeface="Arial Narrow"/>
              </a:rPr>
              <a:t>Questions about</a:t>
            </a:r>
            <a:r>
              <a:rPr sz="3200" spc="-1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Arial Narrow"/>
                <a:cs typeface="Arial Narrow"/>
              </a:rPr>
              <a:t>methodology/assessment?</a:t>
            </a:r>
            <a:endParaRPr sz="3200">
              <a:latin typeface="Arial Narrow"/>
              <a:cs typeface="Arial Narrow"/>
            </a:endParaRPr>
          </a:p>
          <a:p>
            <a:pPr marL="1384300" lvl="1" indent="-457834">
              <a:lnSpc>
                <a:spcPct val="100000"/>
              </a:lnSpc>
              <a:spcBef>
                <a:spcPts val="600"/>
              </a:spcBef>
              <a:buSzPct val="79687"/>
              <a:buFont typeface="Wingdings"/>
              <a:buChar char=""/>
              <a:tabLst>
                <a:tab pos="1383665" algn="l"/>
                <a:tab pos="1384935" algn="l"/>
              </a:tabLst>
            </a:pPr>
            <a:r>
              <a:rPr sz="3200" dirty="0">
                <a:solidFill>
                  <a:srgbClr val="009AD0"/>
                </a:solidFill>
                <a:latin typeface="Arial Narrow"/>
                <a:cs typeface="Arial Narrow"/>
              </a:rPr>
              <a:t>Sue </a:t>
            </a:r>
            <a:r>
              <a:rPr sz="3200" spc="-5" dirty="0">
                <a:solidFill>
                  <a:srgbClr val="009AD0"/>
                </a:solidFill>
                <a:latin typeface="Arial Narrow"/>
                <a:cs typeface="Arial Narrow"/>
              </a:rPr>
              <a:t>Mellen,</a:t>
            </a:r>
            <a:r>
              <a:rPr sz="3200" spc="-10" dirty="0">
                <a:solidFill>
                  <a:srgbClr val="009AD0"/>
                </a:solidFill>
                <a:latin typeface="Arial Narrow"/>
                <a:cs typeface="Arial Narrow"/>
              </a:rPr>
              <a:t> </a:t>
            </a:r>
            <a:r>
              <a:rPr sz="3200" spc="-5" dirty="0">
                <a:solidFill>
                  <a:srgbClr val="009AD0"/>
                </a:solidFill>
                <a:latin typeface="Arial Narrow"/>
                <a:cs typeface="Arial Narrow"/>
                <a:hlinkClick r:id="rId3"/>
              </a:rPr>
              <a:t>smellen@vml.org</a:t>
            </a:r>
            <a:endParaRPr sz="32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59"/>
                </a:moveTo>
                <a:lnTo>
                  <a:pt x="11405616" y="175259"/>
                </a:lnTo>
                <a:lnTo>
                  <a:pt x="11405616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2346960"/>
          </a:xfrm>
          <a:custGeom>
            <a:avLst/>
            <a:gdLst/>
            <a:ahLst/>
            <a:cxnLst/>
            <a:rect l="l" t="t" r="r" b="b"/>
            <a:pathLst>
              <a:path w="11405870" h="2346960">
                <a:moveTo>
                  <a:pt x="0" y="2346960"/>
                </a:moveTo>
                <a:lnTo>
                  <a:pt x="11405616" y="2346960"/>
                </a:lnTo>
                <a:lnTo>
                  <a:pt x="11405616" y="0"/>
                </a:lnTo>
                <a:lnTo>
                  <a:pt x="0" y="0"/>
                </a:lnTo>
                <a:lnTo>
                  <a:pt x="0" y="2346960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3379" y="4035552"/>
            <a:ext cx="11405870" cy="2677795"/>
          </a:xfrm>
          <a:custGeom>
            <a:avLst/>
            <a:gdLst/>
            <a:ahLst/>
            <a:cxnLst/>
            <a:rect l="l" t="t" r="r" b="b"/>
            <a:pathLst>
              <a:path w="11405870" h="2677795">
                <a:moveTo>
                  <a:pt x="0" y="2677668"/>
                </a:moveTo>
                <a:lnTo>
                  <a:pt x="11405616" y="2677668"/>
                </a:lnTo>
                <a:lnTo>
                  <a:pt x="11405616" y="0"/>
                </a:lnTo>
                <a:lnTo>
                  <a:pt x="0" y="0"/>
                </a:lnTo>
                <a:lnTo>
                  <a:pt x="0" y="2677668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29411" y="1298829"/>
            <a:ext cx="10292080" cy="1915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Ongoing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regulatory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interventions before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Supreme Court &amp;</a:t>
            </a:r>
            <a:r>
              <a:rPr sz="2800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SCC</a:t>
            </a:r>
            <a:endParaRPr sz="280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Build-in capacity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to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be nimble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and respond to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APCo’s actions</a:t>
            </a:r>
            <a:r>
              <a:rPr sz="2800" spc="1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(RACs)</a:t>
            </a:r>
            <a:endParaRPr sz="280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Build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up to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prepare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for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next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round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(triennial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rate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case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&amp; contract</a:t>
            </a:r>
            <a:r>
              <a:rPr sz="2800" spc="16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negotiation)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2111" y="3529071"/>
            <a:ext cx="10577195" cy="40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180"/>
              </a:lnSpc>
              <a:tabLst>
                <a:tab pos="456565" algn="l"/>
              </a:tabLst>
            </a:pPr>
            <a:r>
              <a:rPr sz="2800" spc="-5" dirty="0">
                <a:solidFill>
                  <a:srgbClr val="404040"/>
                </a:solidFill>
                <a:latin typeface="Arial"/>
                <a:cs typeface="Arial"/>
              </a:rPr>
              <a:t>•	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Need to secure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additional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expert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consulting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for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special tariffs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(LED</a:t>
            </a:r>
            <a:r>
              <a:rPr sz="2800" spc="1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streetlights)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9411" y="4225544"/>
            <a:ext cx="10464800" cy="6008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800" spc="-5" dirty="0" err="1">
                <a:solidFill>
                  <a:srgbClr val="404040"/>
                </a:solidFill>
                <a:latin typeface="Arial Narrow"/>
                <a:cs typeface="Arial Narrow"/>
              </a:rPr>
              <a:t>Extend</a:t>
            </a:r>
            <a:r>
              <a:rPr sz="2800" spc="-5" dirty="0" err="1">
                <a:solidFill>
                  <a:srgbClr val="404040"/>
                </a:solidFill>
                <a:latin typeface="Arial Narrow"/>
                <a:cs typeface="Arial Narrow"/>
              </a:rPr>
              <a:t>“smooth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out” assessments </a:t>
            </a:r>
            <a:r>
              <a:rPr lang="en-US" sz="2800" spc="-10" dirty="0">
                <a:solidFill>
                  <a:srgbClr val="404040"/>
                </a:solidFill>
                <a:latin typeface="Arial Narrow"/>
                <a:cs typeface="Arial Narrow"/>
              </a:rPr>
              <a:t>for 1 year</a:t>
            </a:r>
            <a:endParaRPr sz="28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Executive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Board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recommends FY2025 </a:t>
            </a:r>
            <a:r>
              <a:rPr sz="2800" spc="-10" dirty="0">
                <a:solidFill>
                  <a:srgbClr val="404040"/>
                </a:solidFill>
                <a:latin typeface="Arial Narrow"/>
                <a:cs typeface="Arial Narrow"/>
              </a:rPr>
              <a:t>Budget </a:t>
            </a:r>
            <a:r>
              <a:rPr sz="2800" spc="-5" dirty="0">
                <a:solidFill>
                  <a:srgbClr val="404040"/>
                </a:solidFill>
                <a:latin typeface="Arial Narrow"/>
                <a:cs typeface="Arial Narrow"/>
              </a:rPr>
              <a:t>of</a:t>
            </a:r>
            <a:r>
              <a:rPr sz="2800" spc="10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$2</a:t>
            </a:r>
            <a:r>
              <a:rPr lang="en-US"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82,875</a:t>
            </a:r>
          </a:p>
          <a:p>
            <a:pPr marL="927100" lvl="1" indent="-457834"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400" spc="-10" dirty="0">
                <a:solidFill>
                  <a:srgbClr val="00A7E1"/>
                </a:solidFill>
                <a:latin typeface="Arial Narrow"/>
                <a:cs typeface="Arial Narrow"/>
              </a:rPr>
              <a:t>$275,000 Assessment at 19% non collection rate and $57,875 from carryover funds</a:t>
            </a:r>
            <a:endParaRPr lang="en-US" sz="2400" dirty="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r>
              <a:rPr lang="en-US" sz="2800" spc="-10" dirty="0">
                <a:solidFill>
                  <a:srgbClr val="404040"/>
                </a:solidFill>
                <a:latin typeface="Arial Narrow"/>
                <a:cs typeface="Arial Narrow"/>
              </a:rPr>
              <a:t>Anticipate assessment reset </a:t>
            </a:r>
            <a:r>
              <a:rPr lang="en-US" sz="2800" spc="-5" dirty="0">
                <a:solidFill>
                  <a:srgbClr val="404040"/>
                </a:solidFill>
                <a:latin typeface="Arial Narrow"/>
                <a:cs typeface="Arial Narrow"/>
              </a:rPr>
              <a:t>for FY2026-FY2028</a:t>
            </a:r>
            <a:endParaRPr lang="en-US" sz="2800" dirty="0">
              <a:latin typeface="Arial Narrow"/>
              <a:cs typeface="Arial Narrow"/>
            </a:endParaRPr>
          </a:p>
          <a:p>
            <a:pPr marL="927100" lvl="1" indent="-457834"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endParaRPr lang="en-US" sz="2800" b="1" spc="-10" dirty="0">
              <a:solidFill>
                <a:srgbClr val="00A7E1"/>
              </a:solidFill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endParaRPr lang="en-US" sz="2800" b="1" spc="-10" dirty="0">
              <a:solidFill>
                <a:srgbClr val="00A7E1"/>
              </a:solidFill>
              <a:latin typeface="Arial Narrow"/>
              <a:cs typeface="Arial Narrow"/>
            </a:endParaRPr>
          </a:p>
          <a:p>
            <a:pPr marL="927100" lvl="1" indent="-457834">
              <a:spcBef>
                <a:spcPts val="2400"/>
              </a:spcBef>
              <a:buFont typeface="Arial"/>
              <a:buChar char="•"/>
              <a:tabLst>
                <a:tab pos="469265" algn="l"/>
                <a:tab pos="470534" algn="l"/>
              </a:tabLst>
            </a:pPr>
            <a:endParaRPr sz="2800" dirty="0">
              <a:latin typeface="Arial Narrow"/>
              <a:cs typeface="Arial Narrow"/>
            </a:endParaRPr>
          </a:p>
          <a:p>
            <a:pPr marL="12066">
              <a:lnSpc>
                <a:spcPct val="100000"/>
              </a:lnSpc>
              <a:spcBef>
                <a:spcPts val="2400"/>
              </a:spcBef>
              <a:tabLst>
                <a:tab pos="469265" algn="l"/>
                <a:tab pos="470534" algn="l"/>
              </a:tabLst>
            </a:pPr>
            <a:endParaRPr sz="2800" dirty="0">
              <a:latin typeface="Arial Narrow"/>
              <a:cs typeface="Arial Narrow"/>
            </a:endParaRPr>
          </a:p>
          <a:p>
            <a:pPr marR="5080" algn="r">
              <a:lnSpc>
                <a:spcPct val="100000"/>
              </a:lnSpc>
              <a:spcBef>
                <a:spcPts val="1425"/>
              </a:spcBef>
            </a:pPr>
            <a:endParaRPr sz="1800" dirty="0">
              <a:latin typeface="Arial Narrow"/>
              <a:cs typeface="Arial Narro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27380" y="192404"/>
            <a:ext cx="932307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0570" algn="l"/>
              </a:tabLst>
            </a:pPr>
            <a:r>
              <a:rPr sz="5100" dirty="0">
                <a:solidFill>
                  <a:srgbClr val="FFFFFF"/>
                </a:solidFill>
              </a:rPr>
              <a:t>FY202</a:t>
            </a:r>
            <a:r>
              <a:rPr lang="en-US" sz="5100" dirty="0">
                <a:solidFill>
                  <a:srgbClr val="FFFFFF"/>
                </a:solidFill>
              </a:rPr>
              <a:t>5</a:t>
            </a:r>
            <a:r>
              <a:rPr sz="5100" dirty="0">
                <a:solidFill>
                  <a:srgbClr val="FFFFFF"/>
                </a:solidFill>
              </a:rPr>
              <a:t>	Budget &amp; </a:t>
            </a:r>
            <a:r>
              <a:rPr sz="5100" spc="-5" dirty="0">
                <a:solidFill>
                  <a:srgbClr val="FFFFFF"/>
                </a:solidFill>
              </a:rPr>
              <a:t>Member</a:t>
            </a:r>
            <a:r>
              <a:rPr sz="5100" spc="-325" dirty="0">
                <a:solidFill>
                  <a:srgbClr val="FFFFFF"/>
                </a:solidFill>
              </a:rPr>
              <a:t> </a:t>
            </a:r>
            <a:r>
              <a:rPr sz="5100" spc="-5" dirty="0">
                <a:solidFill>
                  <a:srgbClr val="FFFFFF"/>
                </a:solidFill>
              </a:rPr>
              <a:t>Assessment</a:t>
            </a:r>
            <a:endParaRPr sz="5100" dirty="0"/>
          </a:p>
        </p:txBody>
      </p:sp>
      <p:sp>
        <p:nvSpPr>
          <p:cNvPr id="13" name="object 13"/>
          <p:cNvSpPr/>
          <p:nvPr/>
        </p:nvSpPr>
        <p:spPr>
          <a:xfrm>
            <a:off x="182879" y="3363480"/>
            <a:ext cx="11905488" cy="748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78479" y="3272015"/>
            <a:ext cx="6111240" cy="10622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08788" y="3389376"/>
            <a:ext cx="11803380" cy="589905"/>
          </a:xfrm>
          <a:prstGeom prst="rect">
            <a:avLst/>
          </a:prstGeom>
          <a:solidFill>
            <a:srgbClr val="00A7E1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3600" i="1" spc="-5" dirty="0">
                <a:solidFill>
                  <a:srgbClr val="FFFFFF"/>
                </a:solidFill>
                <a:latin typeface="Arial Narrow"/>
                <a:cs typeface="Arial Narrow"/>
              </a:rPr>
              <a:t>Motion to adopt </a:t>
            </a:r>
            <a:r>
              <a:rPr sz="3600" i="1" dirty="0">
                <a:solidFill>
                  <a:srgbClr val="FFFFFF"/>
                </a:solidFill>
                <a:latin typeface="Arial Narrow"/>
                <a:cs typeface="Arial Narrow"/>
              </a:rPr>
              <a:t>FY202</a:t>
            </a:r>
            <a:r>
              <a:rPr lang="en-US" sz="3600" i="1" dirty="0">
                <a:solidFill>
                  <a:srgbClr val="FFFFFF"/>
                </a:solidFill>
                <a:latin typeface="Arial Narrow"/>
                <a:cs typeface="Arial Narrow"/>
              </a:rPr>
              <a:t>5</a:t>
            </a:r>
            <a:r>
              <a:rPr sz="3600" i="1" spc="-3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3600" i="1" spc="-5" dirty="0">
                <a:solidFill>
                  <a:srgbClr val="FFFFFF"/>
                </a:solidFill>
                <a:latin typeface="Arial Narrow"/>
                <a:cs typeface="Arial Narrow"/>
              </a:rPr>
              <a:t>budget?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803900"/>
          </a:xfrm>
          <a:custGeom>
            <a:avLst/>
            <a:gdLst/>
            <a:ahLst/>
            <a:cxnLst/>
            <a:rect l="l" t="t" r="r" b="b"/>
            <a:pathLst>
              <a:path w="12192000" h="5803900">
                <a:moveTo>
                  <a:pt x="0" y="5803391"/>
                </a:moveTo>
                <a:lnTo>
                  <a:pt x="12191999" y="5803391"/>
                </a:lnTo>
                <a:lnTo>
                  <a:pt x="12191999" y="0"/>
                </a:lnTo>
                <a:lnTo>
                  <a:pt x="0" y="0"/>
                </a:lnTo>
                <a:lnTo>
                  <a:pt x="0" y="5803391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5"/>
              </a:spcBef>
              <a:tabLst>
                <a:tab pos="1346200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10" dirty="0"/>
              <a:t>Welcome </a:t>
            </a:r>
            <a:r>
              <a:rPr spc="-5" dirty="0"/>
              <a:t>&amp; Introductions; Charge &amp; </a:t>
            </a:r>
            <a:r>
              <a:rPr spc="-10" dirty="0"/>
              <a:t>Mission </a:t>
            </a:r>
            <a:r>
              <a:rPr b="0" i="1" spc="-5" dirty="0">
                <a:latin typeface="Arial Narrow"/>
                <a:cs typeface="Arial Narrow"/>
              </a:rPr>
              <a:t>Steering </a:t>
            </a:r>
            <a:r>
              <a:rPr b="0" i="1" spc="-10" dirty="0">
                <a:latin typeface="Arial Narrow"/>
                <a:cs typeface="Arial Narrow"/>
              </a:rPr>
              <a:t>Committee </a:t>
            </a:r>
            <a:r>
              <a:rPr b="0" i="1" spc="-30" dirty="0">
                <a:latin typeface="Arial Narrow"/>
                <a:cs typeface="Arial Narrow"/>
              </a:rPr>
              <a:t>Chair, </a:t>
            </a:r>
            <a:r>
              <a:rPr b="0" i="1" spc="-5" dirty="0">
                <a:latin typeface="Arial Narrow"/>
                <a:cs typeface="Arial Narrow"/>
              </a:rPr>
              <a:t>Carol</a:t>
            </a:r>
            <a:r>
              <a:rPr b="0" i="1" spc="7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714375">
              <a:lnSpc>
                <a:spcPct val="100000"/>
              </a:lnSpc>
              <a:tabLst>
                <a:tab pos="1402715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30" dirty="0"/>
              <a:t>Vote: </a:t>
            </a:r>
            <a:r>
              <a:rPr b="0" i="1" spc="-10" dirty="0">
                <a:latin typeface="Arial Narrow"/>
                <a:cs typeface="Arial Narrow"/>
              </a:rPr>
              <a:t>Executive Board proposed slate </a:t>
            </a:r>
            <a:r>
              <a:rPr b="0" i="1" spc="-5" dirty="0">
                <a:latin typeface="Arial Narrow"/>
                <a:cs typeface="Arial Narrow"/>
              </a:rPr>
              <a:t>of </a:t>
            </a:r>
            <a:r>
              <a:rPr b="0" i="1" spc="-10" dirty="0">
                <a:latin typeface="Arial Narrow"/>
                <a:cs typeface="Arial Narrow"/>
              </a:rPr>
              <a:t>officers; Invitation </a:t>
            </a:r>
            <a:r>
              <a:rPr b="0" i="1" spc="-5" dirty="0">
                <a:latin typeface="Arial Narrow"/>
                <a:cs typeface="Arial Narrow"/>
              </a:rPr>
              <a:t>to </a:t>
            </a:r>
            <a:r>
              <a:rPr b="0" i="1" spc="-10" dirty="0">
                <a:latin typeface="Arial Narrow"/>
                <a:cs typeface="Arial Narrow"/>
              </a:rPr>
              <a:t>join</a:t>
            </a:r>
            <a:r>
              <a:rPr b="0" i="1" spc="90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board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7659370" algn="l"/>
              </a:tabLst>
            </a:pPr>
            <a:r>
              <a:rPr i="1" spc="-10" dirty="0">
                <a:latin typeface="Arial Narrow"/>
                <a:cs typeface="Arial Narrow"/>
              </a:rPr>
              <a:t>20	</a:t>
            </a:r>
            <a:r>
              <a:rPr spc="-5" dirty="0"/>
              <a:t>Information/Discussion </a:t>
            </a:r>
            <a:r>
              <a:rPr spc="-10" dirty="0"/>
              <a:t>Item: Update </a:t>
            </a:r>
            <a:r>
              <a:rPr spc="-5" dirty="0"/>
              <a:t>from</a:t>
            </a:r>
            <a:r>
              <a:rPr spc="55" dirty="0"/>
              <a:t> </a:t>
            </a:r>
            <a:r>
              <a:rPr spc="-5" dirty="0"/>
              <a:t>Legal</a:t>
            </a:r>
            <a:r>
              <a:rPr spc="10" dirty="0"/>
              <a:t> </a:t>
            </a:r>
            <a:r>
              <a:rPr spc="-5" dirty="0"/>
              <a:t>Counsel	</a:t>
            </a:r>
            <a:r>
              <a:rPr b="0" i="1" spc="-10" dirty="0">
                <a:latin typeface="Arial Narrow"/>
                <a:cs typeface="Arial Narrow"/>
              </a:rPr>
              <a:t>John</a:t>
            </a:r>
            <a:r>
              <a:rPr b="0" i="1" spc="-5" dirty="0">
                <a:latin typeface="Arial Narrow"/>
                <a:cs typeface="Arial Narrow"/>
              </a:rPr>
              <a:t> </a:t>
            </a:r>
            <a:r>
              <a:rPr b="0" i="1" spc="-20" dirty="0">
                <a:latin typeface="Arial Narrow"/>
                <a:cs typeface="Arial Narrow"/>
              </a:rPr>
              <a:t>Walker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8676005" algn="l"/>
              </a:tabLst>
            </a:pPr>
            <a:r>
              <a:rPr i="1" spc="-10" dirty="0">
                <a:latin typeface="Arial Narrow"/>
                <a:cs typeface="Arial Narrow"/>
              </a:rPr>
              <a:t>10	</a:t>
            </a:r>
            <a:r>
              <a:rPr spc="-10" dirty="0"/>
              <a:t>Information/Discussion/Vote: </a:t>
            </a:r>
            <a:r>
              <a:rPr spc="-5" dirty="0"/>
              <a:t>Budget Plan &amp;</a:t>
            </a:r>
            <a:r>
              <a:rPr spc="35" dirty="0"/>
              <a:t> </a:t>
            </a:r>
            <a:r>
              <a:rPr spc="-10" dirty="0"/>
              <a:t>Member</a:t>
            </a:r>
            <a:r>
              <a:rPr spc="-55" dirty="0"/>
              <a:t> </a:t>
            </a:r>
            <a:r>
              <a:rPr spc="-10" dirty="0"/>
              <a:t>Assessment:	</a:t>
            </a:r>
            <a:r>
              <a:rPr b="0" i="1" spc="-5" dirty="0">
                <a:latin typeface="Arial Narrow"/>
                <a:cs typeface="Arial Narrow"/>
              </a:rPr>
              <a:t>Sue </a:t>
            </a:r>
            <a:r>
              <a:rPr b="0" i="1" spc="-10" dirty="0">
                <a:latin typeface="Arial Narrow"/>
                <a:cs typeface="Arial Narrow"/>
              </a:rPr>
              <a:t>Mellen, </a:t>
            </a:r>
            <a:r>
              <a:rPr b="0" i="1" spc="-5" dirty="0">
                <a:latin typeface="Arial Narrow"/>
                <a:cs typeface="Arial Narrow"/>
              </a:rPr>
              <a:t>VML</a:t>
            </a:r>
            <a:r>
              <a:rPr b="0" i="1" spc="-8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Staff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5" dirty="0">
                <a:solidFill>
                  <a:srgbClr val="404040"/>
                </a:solidFill>
              </a:rPr>
              <a:t>Discussion/Vote: </a:t>
            </a:r>
            <a:r>
              <a:rPr spc="-5" dirty="0">
                <a:solidFill>
                  <a:srgbClr val="404040"/>
                </a:solidFill>
              </a:rPr>
              <a:t>Approval of Proposed </a:t>
            </a:r>
            <a:r>
              <a:rPr spc="-10" dirty="0">
                <a:solidFill>
                  <a:srgbClr val="404040"/>
                </a:solidFill>
              </a:rPr>
              <a:t>Revisions </a:t>
            </a:r>
            <a:r>
              <a:rPr spc="-5" dirty="0">
                <a:solidFill>
                  <a:srgbClr val="404040"/>
                </a:solidFill>
              </a:rPr>
              <a:t>to By-Laws: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spcBef>
                <a:spcPts val="5"/>
              </a:spcBef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5" dirty="0">
                <a:solidFill>
                  <a:srgbClr val="404040"/>
                </a:solidFill>
              </a:rPr>
              <a:t>Open </a:t>
            </a:r>
            <a:r>
              <a:rPr spc="-10" dirty="0">
                <a:solidFill>
                  <a:srgbClr val="404040"/>
                </a:solidFill>
              </a:rPr>
              <a:t>Discussion: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Membership</a:t>
            </a:r>
            <a:r>
              <a:rPr b="0" i="1" spc="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Questions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42186" y="169545"/>
            <a:ext cx="2646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600" baseline="-37878" dirty="0">
                <a:solidFill>
                  <a:srgbClr val="FFFFFF"/>
                </a:solidFill>
              </a:rPr>
              <a:t>nd</a:t>
            </a:r>
            <a:r>
              <a:rPr sz="6600" spc="97" baseline="-37878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Agenda</a:t>
            </a:r>
            <a:endParaRPr sz="5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60"/>
                </a:moveTo>
                <a:lnTo>
                  <a:pt x="11405616" y="175260"/>
                </a:lnTo>
                <a:lnTo>
                  <a:pt x="11405616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FFFFFF">
              <a:alpha val="9607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815965"/>
          </a:xfrm>
          <a:custGeom>
            <a:avLst/>
            <a:gdLst/>
            <a:ahLst/>
            <a:cxnLst/>
            <a:rect l="l" t="t" r="r" b="b"/>
            <a:pathLst>
              <a:path w="11405870" h="5815965">
                <a:moveTo>
                  <a:pt x="0" y="5815583"/>
                </a:moveTo>
                <a:lnTo>
                  <a:pt x="11405616" y="5815583"/>
                </a:lnTo>
                <a:lnTo>
                  <a:pt x="11405616" y="0"/>
                </a:lnTo>
                <a:lnTo>
                  <a:pt x="0" y="0"/>
                </a:lnTo>
                <a:lnTo>
                  <a:pt x="0" y="5815583"/>
                </a:lnTo>
                <a:close/>
              </a:path>
            </a:pathLst>
          </a:custGeom>
          <a:solidFill>
            <a:srgbClr val="FFFFFF">
              <a:alpha val="9607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27380" y="216789"/>
            <a:ext cx="66719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FFFFFF"/>
                </a:solidFill>
              </a:rPr>
              <a:t>By-Laws: Proposed</a:t>
            </a:r>
            <a:r>
              <a:rPr sz="4800" spc="-30" dirty="0">
                <a:solidFill>
                  <a:srgbClr val="FFFFFF"/>
                </a:solidFill>
              </a:rPr>
              <a:t> </a:t>
            </a:r>
            <a:r>
              <a:rPr sz="4800" dirty="0">
                <a:solidFill>
                  <a:srgbClr val="FFFFFF"/>
                </a:solidFill>
              </a:rPr>
              <a:t>Revisions</a:t>
            </a:r>
            <a:endParaRPr sz="4800"/>
          </a:p>
        </p:txBody>
      </p:sp>
      <p:sp>
        <p:nvSpPr>
          <p:cNvPr id="9" name="object 9"/>
          <p:cNvSpPr txBox="1"/>
          <p:nvPr/>
        </p:nvSpPr>
        <p:spPr>
          <a:xfrm>
            <a:off x="611530" y="1538478"/>
            <a:ext cx="11191875" cy="5090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3190"/>
              </a:lnSpc>
              <a:spcBef>
                <a:spcPts val="95"/>
              </a:spcBef>
            </a:pPr>
            <a:r>
              <a:rPr sz="2800" spc="-5" dirty="0">
                <a:latin typeface="Arial Narrow"/>
                <a:cs typeface="Arial Narrow"/>
              </a:rPr>
              <a:t>Revision by</a:t>
            </a:r>
            <a:r>
              <a:rPr sz="2800" spc="15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type:</a:t>
            </a:r>
            <a:endParaRPr sz="2800">
              <a:latin typeface="Arial Narrow"/>
              <a:cs typeface="Arial Narrow"/>
            </a:endParaRPr>
          </a:p>
          <a:p>
            <a:pPr marL="469900" marR="708025" indent="-457200" algn="just">
              <a:lnSpc>
                <a:spcPct val="90000"/>
              </a:lnSpc>
              <a:spcBef>
                <a:spcPts val="165"/>
              </a:spcBef>
              <a:buFont typeface="Arial"/>
              <a:buChar char="•"/>
              <a:tabLst>
                <a:tab pos="469900" algn="l"/>
              </a:tabLst>
            </a:pPr>
            <a:r>
              <a:rPr sz="2800" spc="-5" dirty="0">
                <a:latin typeface="Arial Narrow"/>
                <a:cs typeface="Arial Narrow"/>
              </a:rPr>
              <a:t>Clarifying </a:t>
            </a:r>
            <a:r>
              <a:rPr sz="2800" spc="-10" dirty="0">
                <a:latin typeface="Arial Narrow"/>
                <a:cs typeface="Arial Narrow"/>
              </a:rPr>
              <a:t>language (definition </a:t>
            </a:r>
            <a:r>
              <a:rPr sz="2800" spc="-5" dirty="0">
                <a:latin typeface="Arial Narrow"/>
                <a:cs typeface="Arial Narrow"/>
              </a:rPr>
              <a:t>of </a:t>
            </a:r>
            <a:r>
              <a:rPr sz="2800" spc="-10" dirty="0">
                <a:latin typeface="Arial Narrow"/>
                <a:cs typeface="Arial Narrow"/>
              </a:rPr>
              <a:t>member </a:t>
            </a:r>
            <a:r>
              <a:rPr sz="2800" spc="-5" dirty="0">
                <a:latin typeface="Arial Narrow"/>
                <a:cs typeface="Arial Narrow"/>
              </a:rPr>
              <a:t>vs. </a:t>
            </a:r>
            <a:r>
              <a:rPr sz="2800" spc="-10" dirty="0">
                <a:latin typeface="Arial Narrow"/>
                <a:cs typeface="Arial Narrow"/>
              </a:rPr>
              <a:t>committee designee, makeup of  executive </a:t>
            </a:r>
            <a:r>
              <a:rPr sz="2800" spc="-5" dirty="0">
                <a:latin typeface="Arial Narrow"/>
                <a:cs typeface="Arial Narrow"/>
              </a:rPr>
              <a:t>board, </a:t>
            </a:r>
            <a:r>
              <a:rPr sz="2800" spc="-10" dirty="0">
                <a:latin typeface="Arial Narrow"/>
                <a:cs typeface="Arial Narrow"/>
              </a:rPr>
              <a:t>core </a:t>
            </a:r>
            <a:r>
              <a:rPr sz="2800" spc="-5" dirty="0">
                <a:latin typeface="Arial Narrow"/>
                <a:cs typeface="Arial Narrow"/>
              </a:rPr>
              <a:t>vs. non-core </a:t>
            </a:r>
            <a:r>
              <a:rPr sz="2800" spc="-10" dirty="0">
                <a:latin typeface="Arial Narrow"/>
                <a:cs typeface="Arial Narrow"/>
              </a:rPr>
              <a:t>functions, voting status </a:t>
            </a:r>
            <a:r>
              <a:rPr sz="2800" spc="-5" dirty="0">
                <a:latin typeface="Arial Narrow"/>
                <a:cs typeface="Arial Narrow"/>
              </a:rPr>
              <a:t>for </a:t>
            </a:r>
            <a:r>
              <a:rPr sz="2800" spc="-10" dirty="0">
                <a:latin typeface="Arial Narrow"/>
                <a:cs typeface="Arial Narrow"/>
              </a:rPr>
              <a:t>ex-officio board  members, process </a:t>
            </a:r>
            <a:r>
              <a:rPr sz="2800" spc="-5" dirty="0">
                <a:latin typeface="Arial Narrow"/>
                <a:cs typeface="Arial Narrow"/>
              </a:rPr>
              <a:t>to fill </a:t>
            </a:r>
            <a:r>
              <a:rPr sz="2800" spc="-10" dirty="0">
                <a:latin typeface="Arial Narrow"/>
                <a:cs typeface="Arial Narrow"/>
              </a:rPr>
              <a:t>board</a:t>
            </a:r>
            <a:r>
              <a:rPr sz="2800" spc="65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vacancies)</a:t>
            </a:r>
            <a:endParaRPr sz="2800">
              <a:latin typeface="Arial Narrow"/>
              <a:cs typeface="Arial Narrow"/>
            </a:endParaRPr>
          </a:p>
          <a:p>
            <a:pPr marL="926465">
              <a:lnSpc>
                <a:spcPts val="2585"/>
              </a:lnSpc>
              <a:spcBef>
                <a:spcPts val="15"/>
              </a:spcBef>
            </a:pP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Section 1: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Purpose; Section </a:t>
            </a: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4: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Budget &amp; Fiscal </a:t>
            </a:r>
            <a:r>
              <a:rPr sz="2200" b="1" i="1" spc="-35" dirty="0">
                <a:solidFill>
                  <a:srgbClr val="009AD0"/>
                </a:solidFill>
                <a:latin typeface="Arial Narrow"/>
                <a:cs typeface="Arial Narrow"/>
              </a:rPr>
              <a:t>Year; </a:t>
            </a: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Section 7:</a:t>
            </a:r>
            <a:r>
              <a:rPr sz="2200" b="1" i="1" spc="20" dirty="0">
                <a:solidFill>
                  <a:srgbClr val="009AD0"/>
                </a:solidFill>
                <a:latin typeface="Arial Narrow"/>
                <a:cs typeface="Arial Narrow"/>
              </a:rPr>
              <a:t>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Governance</a:t>
            </a:r>
            <a:endParaRPr sz="2200">
              <a:latin typeface="Arial Narrow"/>
              <a:cs typeface="Arial Narrow"/>
            </a:endParaRPr>
          </a:p>
          <a:p>
            <a:pPr marL="469900" indent="-457200">
              <a:lnSpc>
                <a:spcPts val="3304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10" dirty="0">
                <a:latin typeface="Arial Narrow"/>
                <a:cs typeface="Arial Narrow"/>
              </a:rPr>
              <a:t>Re-ordering sections </a:t>
            </a:r>
            <a:r>
              <a:rPr sz="2800" spc="-5" dirty="0">
                <a:latin typeface="Arial Narrow"/>
                <a:cs typeface="Arial Narrow"/>
              </a:rPr>
              <a:t>(to </a:t>
            </a:r>
            <a:r>
              <a:rPr sz="2800" spc="-10" dirty="0">
                <a:latin typeface="Arial Narrow"/>
                <a:cs typeface="Arial Narrow"/>
              </a:rPr>
              <a:t>improve logical</a:t>
            </a:r>
            <a:r>
              <a:rPr sz="2800" spc="75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flow)</a:t>
            </a:r>
            <a:endParaRPr sz="2800">
              <a:latin typeface="Arial Narrow"/>
              <a:cs typeface="Arial Narrow"/>
            </a:endParaRPr>
          </a:p>
          <a:p>
            <a:pPr marL="926465">
              <a:lnSpc>
                <a:spcPts val="2530"/>
              </a:lnSpc>
              <a:spcBef>
                <a:spcPts val="265"/>
              </a:spcBef>
            </a:pP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Sections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4, 5 &amp; 6 </a:t>
            </a: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have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been</a:t>
            </a:r>
            <a:r>
              <a:rPr sz="2200" b="1" i="1" dirty="0">
                <a:solidFill>
                  <a:srgbClr val="009AD0"/>
                </a:solidFill>
                <a:latin typeface="Arial Narrow"/>
                <a:cs typeface="Arial Narrow"/>
              </a:rPr>
              <a:t>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re-ordered</a:t>
            </a:r>
            <a:endParaRPr sz="2200">
              <a:latin typeface="Arial Narrow"/>
              <a:cs typeface="Arial Narrow"/>
            </a:endParaRPr>
          </a:p>
          <a:p>
            <a:pPr marL="469900" marR="214629" indent="-457200">
              <a:lnSpc>
                <a:spcPts val="3030"/>
              </a:lnSpc>
              <a:spcBef>
                <a:spcPts val="26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10" dirty="0">
                <a:latin typeface="Arial Narrow"/>
                <a:cs typeface="Arial Narrow"/>
              </a:rPr>
              <a:t>Additions: </a:t>
            </a:r>
            <a:r>
              <a:rPr sz="2800" spc="-5" dirty="0">
                <a:latin typeface="Arial Narrow"/>
                <a:cs typeface="Arial Narrow"/>
              </a:rPr>
              <a:t>(ability to </a:t>
            </a:r>
            <a:r>
              <a:rPr sz="2800" spc="-10" dirty="0">
                <a:latin typeface="Arial Narrow"/>
                <a:cs typeface="Arial Narrow"/>
              </a:rPr>
              <a:t>hold meetings </a:t>
            </a:r>
            <a:r>
              <a:rPr sz="2800" spc="-5" dirty="0">
                <a:latin typeface="Arial Narrow"/>
                <a:cs typeface="Arial Narrow"/>
              </a:rPr>
              <a:t>remotely in </a:t>
            </a:r>
            <a:r>
              <a:rPr sz="2800" spc="-10" dirty="0">
                <a:latin typeface="Arial Narrow"/>
                <a:cs typeface="Arial Narrow"/>
              </a:rPr>
              <a:t>compliance </a:t>
            </a:r>
            <a:r>
              <a:rPr sz="2800" spc="-5" dirty="0">
                <a:latin typeface="Arial Narrow"/>
                <a:cs typeface="Arial Narrow"/>
              </a:rPr>
              <a:t>with FOIA, </a:t>
            </a:r>
            <a:r>
              <a:rPr sz="2800" spc="-10" dirty="0">
                <a:latin typeface="Arial Narrow"/>
                <a:cs typeface="Arial Narrow"/>
              </a:rPr>
              <a:t>definition of  quorum </a:t>
            </a:r>
            <a:r>
              <a:rPr sz="2800" spc="-5" dirty="0">
                <a:latin typeface="Arial Narrow"/>
                <a:cs typeface="Arial Narrow"/>
              </a:rPr>
              <a:t>for Executive </a:t>
            </a:r>
            <a:r>
              <a:rPr sz="2800" spc="-10" dirty="0">
                <a:latin typeface="Arial Narrow"/>
                <a:cs typeface="Arial Narrow"/>
              </a:rPr>
              <a:t>Board</a:t>
            </a:r>
            <a:r>
              <a:rPr sz="2800" spc="40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meetings)</a:t>
            </a:r>
            <a:endParaRPr sz="2800">
              <a:latin typeface="Arial Narrow"/>
              <a:cs typeface="Arial Narrow"/>
            </a:endParaRPr>
          </a:p>
          <a:p>
            <a:pPr marL="926465">
              <a:lnSpc>
                <a:spcPts val="2530"/>
              </a:lnSpc>
              <a:spcBef>
                <a:spcPts val="215"/>
              </a:spcBef>
            </a:pP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Section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7:</a:t>
            </a:r>
            <a:r>
              <a:rPr sz="2200" b="1" i="1" dirty="0">
                <a:solidFill>
                  <a:srgbClr val="009AD0"/>
                </a:solidFill>
                <a:latin typeface="Arial Narrow"/>
                <a:cs typeface="Arial Narrow"/>
              </a:rPr>
              <a:t> </a:t>
            </a:r>
            <a:r>
              <a:rPr sz="2200" b="1" i="1" spc="-10" dirty="0">
                <a:solidFill>
                  <a:srgbClr val="009AD0"/>
                </a:solidFill>
                <a:latin typeface="Arial Narrow"/>
                <a:cs typeface="Arial Narrow"/>
              </a:rPr>
              <a:t>Governance</a:t>
            </a:r>
            <a:endParaRPr sz="2200">
              <a:latin typeface="Arial Narrow"/>
              <a:cs typeface="Arial Narrow"/>
            </a:endParaRPr>
          </a:p>
          <a:p>
            <a:pPr marL="469900" indent="-457200">
              <a:lnSpc>
                <a:spcPts val="325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Arial Narrow"/>
                <a:cs typeface="Arial Narrow"/>
              </a:rPr>
              <a:t>Proofreading (small corrections to </a:t>
            </a:r>
            <a:r>
              <a:rPr sz="2800" spc="-25" dirty="0">
                <a:latin typeface="Arial Narrow"/>
                <a:cs typeface="Arial Narrow"/>
              </a:rPr>
              <a:t>grammar, </a:t>
            </a:r>
            <a:r>
              <a:rPr sz="2800" spc="-10" dirty="0">
                <a:latin typeface="Arial Narrow"/>
                <a:cs typeface="Arial Narrow"/>
              </a:rPr>
              <a:t>punctuation,</a:t>
            </a:r>
            <a:r>
              <a:rPr sz="2800" spc="80" dirty="0">
                <a:latin typeface="Arial Narrow"/>
                <a:cs typeface="Arial Narrow"/>
              </a:rPr>
              <a:t> </a:t>
            </a:r>
            <a:r>
              <a:rPr sz="2800" spc="-10" dirty="0">
                <a:latin typeface="Arial Narrow"/>
                <a:cs typeface="Arial Narrow"/>
              </a:rPr>
              <a:t>spelling)</a:t>
            </a:r>
            <a:endParaRPr sz="2800">
              <a:latin typeface="Arial Narrow"/>
              <a:cs typeface="Arial Narrow"/>
            </a:endParaRPr>
          </a:p>
          <a:p>
            <a:pPr marL="926465">
              <a:lnSpc>
                <a:spcPct val="100000"/>
              </a:lnSpc>
              <a:spcBef>
                <a:spcPts val="15"/>
              </a:spcBef>
            </a:pP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throughout</a:t>
            </a:r>
            <a:r>
              <a:rPr sz="2200" b="1" i="1" spc="-25" dirty="0">
                <a:solidFill>
                  <a:srgbClr val="009AD0"/>
                </a:solidFill>
                <a:latin typeface="Arial Narrow"/>
                <a:cs typeface="Arial Narrow"/>
              </a:rPr>
              <a:t> </a:t>
            </a:r>
            <a:r>
              <a:rPr sz="2200" b="1" i="1" spc="-5" dirty="0">
                <a:solidFill>
                  <a:srgbClr val="009AD0"/>
                </a:solidFill>
                <a:latin typeface="Arial Narrow"/>
                <a:cs typeface="Arial Narrow"/>
              </a:rPr>
              <a:t>document</a:t>
            </a:r>
            <a:endParaRPr sz="2200">
              <a:latin typeface="Arial Narrow"/>
              <a:cs typeface="Arial Narrow"/>
            </a:endParaRPr>
          </a:p>
          <a:p>
            <a:pPr marL="4594860">
              <a:lnSpc>
                <a:spcPct val="100000"/>
              </a:lnSpc>
              <a:spcBef>
                <a:spcPts val="1610"/>
              </a:spcBef>
            </a:pPr>
            <a:r>
              <a:rPr sz="1800" i="1" dirty="0">
                <a:latin typeface="Arial Narrow"/>
                <a:cs typeface="Arial Narrow"/>
              </a:rPr>
              <a:t>* </a:t>
            </a:r>
            <a:r>
              <a:rPr sz="1800" i="1" spc="-10" dirty="0">
                <a:latin typeface="Arial Narrow"/>
                <a:cs typeface="Arial Narrow"/>
              </a:rPr>
              <a:t>Track-change </a:t>
            </a:r>
            <a:r>
              <a:rPr sz="1800" i="1" spc="-5" dirty="0">
                <a:latin typeface="Arial Narrow"/>
                <a:cs typeface="Arial Narrow"/>
              </a:rPr>
              <a:t>version of by-laws with </a:t>
            </a:r>
            <a:r>
              <a:rPr sz="1800" i="1" spc="-10" dirty="0">
                <a:latin typeface="Arial Narrow"/>
                <a:cs typeface="Arial Narrow"/>
              </a:rPr>
              <a:t>proposed </a:t>
            </a:r>
            <a:r>
              <a:rPr sz="1800" i="1" spc="-5" dirty="0">
                <a:latin typeface="Arial Narrow"/>
                <a:cs typeface="Arial Narrow"/>
              </a:rPr>
              <a:t>revisions can be viewed</a:t>
            </a:r>
            <a:r>
              <a:rPr sz="1800" i="1" spc="150" dirty="0">
                <a:solidFill>
                  <a:srgbClr val="0462C1"/>
                </a:solidFill>
                <a:latin typeface="Arial Narrow"/>
                <a:cs typeface="Arial Narrow"/>
              </a:rPr>
              <a:t> </a:t>
            </a:r>
            <a:r>
              <a:rPr sz="1800" b="1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Narrow"/>
                <a:cs typeface="Arial Narrow"/>
                <a:hlinkClick r:id="rId3"/>
              </a:rPr>
              <a:t>here</a:t>
            </a:r>
            <a:r>
              <a:rPr sz="1800" i="1" spc="-5" dirty="0">
                <a:latin typeface="Arial Narrow"/>
                <a:cs typeface="Arial Narrow"/>
              </a:rPr>
              <a:t>.</a:t>
            </a:r>
            <a:endParaRPr sz="1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6657" y="6477685"/>
            <a:ext cx="15557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803900"/>
          </a:xfrm>
          <a:custGeom>
            <a:avLst/>
            <a:gdLst/>
            <a:ahLst/>
            <a:cxnLst/>
            <a:rect l="l" t="t" r="r" b="b"/>
            <a:pathLst>
              <a:path w="12192000" h="5803900">
                <a:moveTo>
                  <a:pt x="0" y="5803391"/>
                </a:moveTo>
                <a:lnTo>
                  <a:pt x="12191999" y="5803391"/>
                </a:lnTo>
                <a:lnTo>
                  <a:pt x="12191999" y="0"/>
                </a:lnTo>
                <a:lnTo>
                  <a:pt x="0" y="0"/>
                </a:lnTo>
                <a:lnTo>
                  <a:pt x="0" y="5803391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5"/>
              </a:spcBef>
              <a:tabLst>
                <a:tab pos="1346200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10" dirty="0"/>
              <a:t>Welcome </a:t>
            </a:r>
            <a:r>
              <a:rPr spc="-5" dirty="0"/>
              <a:t>&amp; Introductions; Charge &amp; </a:t>
            </a:r>
            <a:r>
              <a:rPr spc="-10" dirty="0"/>
              <a:t>Mission </a:t>
            </a:r>
            <a:r>
              <a:rPr b="0" i="1" spc="-5" dirty="0">
                <a:latin typeface="Arial Narrow"/>
                <a:cs typeface="Arial Narrow"/>
              </a:rPr>
              <a:t>Steering </a:t>
            </a:r>
            <a:r>
              <a:rPr b="0" i="1" spc="-10" dirty="0">
                <a:latin typeface="Arial Narrow"/>
                <a:cs typeface="Arial Narrow"/>
              </a:rPr>
              <a:t>Committee </a:t>
            </a:r>
            <a:r>
              <a:rPr b="0" i="1" spc="-30" dirty="0">
                <a:latin typeface="Arial Narrow"/>
                <a:cs typeface="Arial Narrow"/>
              </a:rPr>
              <a:t>Chair, </a:t>
            </a:r>
            <a:r>
              <a:rPr b="0" i="1" spc="-5" dirty="0">
                <a:latin typeface="Arial Narrow"/>
                <a:cs typeface="Arial Narrow"/>
              </a:rPr>
              <a:t>Carol</a:t>
            </a:r>
            <a:r>
              <a:rPr b="0" i="1" spc="7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714375">
              <a:lnSpc>
                <a:spcPct val="100000"/>
              </a:lnSpc>
              <a:tabLst>
                <a:tab pos="1402715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30" dirty="0"/>
              <a:t>Vote: </a:t>
            </a:r>
            <a:r>
              <a:rPr b="0" i="1" spc="-10" dirty="0">
                <a:latin typeface="Arial Narrow"/>
                <a:cs typeface="Arial Narrow"/>
              </a:rPr>
              <a:t>Executive Board proposed slate </a:t>
            </a:r>
            <a:r>
              <a:rPr b="0" i="1" spc="-5" dirty="0">
                <a:latin typeface="Arial Narrow"/>
                <a:cs typeface="Arial Narrow"/>
              </a:rPr>
              <a:t>of </a:t>
            </a:r>
            <a:r>
              <a:rPr b="0" i="1" spc="-10" dirty="0">
                <a:latin typeface="Arial Narrow"/>
                <a:cs typeface="Arial Narrow"/>
              </a:rPr>
              <a:t>officers; Invitation </a:t>
            </a:r>
            <a:r>
              <a:rPr b="0" i="1" spc="-5" dirty="0">
                <a:latin typeface="Arial Narrow"/>
                <a:cs typeface="Arial Narrow"/>
              </a:rPr>
              <a:t>to </a:t>
            </a:r>
            <a:r>
              <a:rPr b="0" i="1" spc="-10" dirty="0">
                <a:latin typeface="Arial Narrow"/>
                <a:cs typeface="Arial Narrow"/>
              </a:rPr>
              <a:t>join</a:t>
            </a:r>
            <a:r>
              <a:rPr b="0" i="1" spc="90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board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7659370" algn="l"/>
              </a:tabLst>
            </a:pPr>
            <a:r>
              <a:rPr i="1" spc="-10" dirty="0">
                <a:latin typeface="Arial Narrow"/>
                <a:cs typeface="Arial Narrow"/>
              </a:rPr>
              <a:t>20	</a:t>
            </a:r>
            <a:r>
              <a:rPr spc="-5" dirty="0"/>
              <a:t>Information/Discussion </a:t>
            </a:r>
            <a:r>
              <a:rPr spc="-10" dirty="0"/>
              <a:t>Item: Update </a:t>
            </a:r>
            <a:r>
              <a:rPr spc="-5" dirty="0"/>
              <a:t>from</a:t>
            </a:r>
            <a:r>
              <a:rPr spc="55" dirty="0"/>
              <a:t> </a:t>
            </a:r>
            <a:r>
              <a:rPr spc="-5" dirty="0"/>
              <a:t>Legal</a:t>
            </a:r>
            <a:r>
              <a:rPr spc="10" dirty="0"/>
              <a:t> </a:t>
            </a:r>
            <a:r>
              <a:rPr spc="-5" dirty="0"/>
              <a:t>Counsel	</a:t>
            </a:r>
            <a:r>
              <a:rPr b="0" i="1" spc="-10" dirty="0">
                <a:latin typeface="Arial Narrow"/>
                <a:cs typeface="Arial Narrow"/>
              </a:rPr>
              <a:t>John</a:t>
            </a:r>
            <a:r>
              <a:rPr b="0" i="1" spc="-5" dirty="0">
                <a:latin typeface="Arial Narrow"/>
                <a:cs typeface="Arial Narrow"/>
              </a:rPr>
              <a:t> </a:t>
            </a:r>
            <a:r>
              <a:rPr b="0" i="1" spc="-20" dirty="0">
                <a:latin typeface="Arial Narrow"/>
                <a:cs typeface="Arial Narrow"/>
              </a:rPr>
              <a:t>Walker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8676005" algn="l"/>
              </a:tabLst>
            </a:pPr>
            <a:r>
              <a:rPr i="1" spc="-10" dirty="0">
                <a:latin typeface="Arial Narrow"/>
                <a:cs typeface="Arial Narrow"/>
              </a:rPr>
              <a:t>10	</a:t>
            </a:r>
            <a:r>
              <a:rPr spc="-10" dirty="0"/>
              <a:t>Information/Discussion/Vote: </a:t>
            </a:r>
            <a:r>
              <a:rPr spc="-5" dirty="0"/>
              <a:t>Budget Plan &amp;</a:t>
            </a:r>
            <a:r>
              <a:rPr spc="35" dirty="0"/>
              <a:t> </a:t>
            </a:r>
            <a:r>
              <a:rPr spc="-10" dirty="0"/>
              <a:t>Member</a:t>
            </a:r>
            <a:r>
              <a:rPr spc="-55" dirty="0"/>
              <a:t> </a:t>
            </a:r>
            <a:r>
              <a:rPr spc="-10" dirty="0"/>
              <a:t>Assessment:	</a:t>
            </a:r>
            <a:r>
              <a:rPr b="0" i="1" spc="-5" dirty="0">
                <a:latin typeface="Arial Narrow"/>
                <a:cs typeface="Arial Narrow"/>
              </a:rPr>
              <a:t>Sue </a:t>
            </a:r>
            <a:r>
              <a:rPr b="0" i="1" spc="-10" dirty="0">
                <a:latin typeface="Arial Narrow"/>
                <a:cs typeface="Arial Narrow"/>
              </a:rPr>
              <a:t>Mellen, </a:t>
            </a:r>
            <a:r>
              <a:rPr b="0" i="1" spc="-5" dirty="0">
                <a:latin typeface="Arial Narrow"/>
                <a:cs typeface="Arial Narrow"/>
              </a:rPr>
              <a:t>VML</a:t>
            </a:r>
            <a:r>
              <a:rPr b="0" i="1" spc="-8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Staff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5" dirty="0">
                <a:solidFill>
                  <a:srgbClr val="404040"/>
                </a:solidFill>
              </a:rPr>
              <a:t>Discussion/Vote: </a:t>
            </a:r>
            <a:r>
              <a:rPr spc="-5" dirty="0">
                <a:solidFill>
                  <a:srgbClr val="404040"/>
                </a:solidFill>
              </a:rPr>
              <a:t>Approval of Proposed </a:t>
            </a:r>
            <a:r>
              <a:rPr spc="-10" dirty="0">
                <a:solidFill>
                  <a:srgbClr val="404040"/>
                </a:solidFill>
              </a:rPr>
              <a:t>Revisions </a:t>
            </a:r>
            <a:r>
              <a:rPr spc="-5" dirty="0">
                <a:solidFill>
                  <a:srgbClr val="404040"/>
                </a:solidFill>
              </a:rPr>
              <a:t>to By-Laws: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spcBef>
                <a:spcPts val="5"/>
              </a:spcBef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5" dirty="0">
                <a:solidFill>
                  <a:srgbClr val="404040"/>
                </a:solidFill>
              </a:rPr>
              <a:t>Open </a:t>
            </a:r>
            <a:r>
              <a:rPr spc="-10" dirty="0">
                <a:solidFill>
                  <a:srgbClr val="404040"/>
                </a:solidFill>
              </a:rPr>
              <a:t>Discussion: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Membership</a:t>
            </a:r>
            <a:r>
              <a:rPr b="0" i="1" spc="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Questions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42186" y="169545"/>
            <a:ext cx="2646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600" baseline="-37878" dirty="0">
                <a:solidFill>
                  <a:srgbClr val="FFFFFF"/>
                </a:solidFill>
              </a:rPr>
              <a:t>nd</a:t>
            </a:r>
            <a:r>
              <a:rPr sz="6600" spc="97" baseline="-37878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Agenda</a:t>
            </a:r>
            <a:endParaRPr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4381" y="6477685"/>
            <a:ext cx="774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803900"/>
          </a:xfrm>
          <a:custGeom>
            <a:avLst/>
            <a:gdLst/>
            <a:ahLst/>
            <a:cxnLst/>
            <a:rect l="l" t="t" r="r" b="b"/>
            <a:pathLst>
              <a:path w="12192000" h="5803900">
                <a:moveTo>
                  <a:pt x="0" y="5803391"/>
                </a:moveTo>
                <a:lnTo>
                  <a:pt x="12191999" y="5803391"/>
                </a:lnTo>
                <a:lnTo>
                  <a:pt x="12191999" y="0"/>
                </a:lnTo>
                <a:lnTo>
                  <a:pt x="0" y="0"/>
                </a:lnTo>
                <a:lnTo>
                  <a:pt x="0" y="5803391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5"/>
              </a:spcBef>
              <a:tabLst>
                <a:tab pos="1346200" algn="l"/>
              </a:tabLst>
            </a:pPr>
            <a:r>
              <a:rPr i="1" spc="-5" dirty="0">
                <a:solidFill>
                  <a:srgbClr val="00AFEF"/>
                </a:solidFill>
                <a:latin typeface="Arial Narrow"/>
                <a:cs typeface="Arial Narrow"/>
              </a:rPr>
              <a:t>5	</a:t>
            </a:r>
            <a:r>
              <a:rPr spc="-10" dirty="0">
                <a:solidFill>
                  <a:srgbClr val="404040"/>
                </a:solidFill>
              </a:rPr>
              <a:t>Welcome </a:t>
            </a:r>
            <a:r>
              <a:rPr spc="-5" dirty="0">
                <a:solidFill>
                  <a:srgbClr val="404040"/>
                </a:solidFill>
              </a:rPr>
              <a:t>&amp; Introductions; Charge &amp; </a:t>
            </a:r>
            <a:r>
              <a:rPr spc="-10" dirty="0">
                <a:solidFill>
                  <a:srgbClr val="404040"/>
                </a:solidFill>
              </a:rPr>
              <a:t>Mission: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8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714375">
              <a:lnSpc>
                <a:spcPct val="100000"/>
              </a:lnSpc>
              <a:tabLst>
                <a:tab pos="1402715" algn="l"/>
              </a:tabLst>
            </a:pPr>
            <a:r>
              <a:rPr i="1" spc="-5" dirty="0">
                <a:solidFill>
                  <a:srgbClr val="00AFEF"/>
                </a:solidFill>
                <a:latin typeface="Arial Narrow"/>
                <a:cs typeface="Arial Narrow"/>
              </a:rPr>
              <a:t>5	</a:t>
            </a:r>
            <a:r>
              <a:rPr spc="-30" dirty="0">
                <a:solidFill>
                  <a:srgbClr val="404040"/>
                </a:solidFill>
              </a:rPr>
              <a:t>Vote: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Executive Board proposed slate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of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officers;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Invitation to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join</a:t>
            </a:r>
            <a:r>
              <a:rPr b="0" i="1" spc="7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board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773557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20	</a:t>
            </a:r>
            <a:r>
              <a:rPr spc="-5" dirty="0">
                <a:solidFill>
                  <a:srgbClr val="404040"/>
                </a:solidFill>
              </a:rPr>
              <a:t>Information/Discussion </a:t>
            </a:r>
            <a:r>
              <a:rPr spc="-10" dirty="0">
                <a:solidFill>
                  <a:srgbClr val="404040"/>
                </a:solidFill>
              </a:rPr>
              <a:t>Item: Update </a:t>
            </a:r>
            <a:r>
              <a:rPr spc="-5" dirty="0">
                <a:solidFill>
                  <a:srgbClr val="404040"/>
                </a:solidFill>
              </a:rPr>
              <a:t>from</a:t>
            </a:r>
            <a:r>
              <a:rPr spc="45" dirty="0">
                <a:solidFill>
                  <a:srgbClr val="404040"/>
                </a:solidFill>
              </a:rPr>
              <a:t> </a:t>
            </a:r>
            <a:r>
              <a:rPr spc="-5" dirty="0">
                <a:solidFill>
                  <a:srgbClr val="404040"/>
                </a:solidFill>
              </a:rPr>
              <a:t>Legal</a:t>
            </a:r>
            <a:r>
              <a:rPr spc="20" dirty="0">
                <a:solidFill>
                  <a:srgbClr val="404040"/>
                </a:solidFill>
              </a:rPr>
              <a:t> </a:t>
            </a:r>
            <a:r>
              <a:rPr spc="-5" dirty="0">
                <a:solidFill>
                  <a:srgbClr val="404040"/>
                </a:solidFill>
              </a:rPr>
              <a:t>Counsel:	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John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25" dirty="0">
                <a:solidFill>
                  <a:srgbClr val="404040"/>
                </a:solidFill>
                <a:latin typeface="Arial Narrow"/>
                <a:cs typeface="Arial Narrow"/>
              </a:rPr>
              <a:t>Walker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8676005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0" dirty="0">
                <a:solidFill>
                  <a:srgbClr val="404040"/>
                </a:solidFill>
              </a:rPr>
              <a:t>Information/Discussion/Vote: </a:t>
            </a:r>
            <a:r>
              <a:rPr spc="-5" dirty="0">
                <a:solidFill>
                  <a:srgbClr val="404040"/>
                </a:solidFill>
              </a:rPr>
              <a:t>Budget Plan &amp;</a:t>
            </a:r>
            <a:r>
              <a:rPr spc="3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Member</a:t>
            </a:r>
            <a:r>
              <a:rPr spc="-5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Assessment:	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Sue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Mellen,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VML</a:t>
            </a:r>
            <a:r>
              <a:rPr b="0" i="1" spc="-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Staff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5" dirty="0">
                <a:solidFill>
                  <a:srgbClr val="404040"/>
                </a:solidFill>
              </a:rPr>
              <a:t>Discussion/Vote: </a:t>
            </a:r>
            <a:r>
              <a:rPr spc="-5" dirty="0">
                <a:solidFill>
                  <a:srgbClr val="404040"/>
                </a:solidFill>
              </a:rPr>
              <a:t>Approval of Proposed </a:t>
            </a:r>
            <a:r>
              <a:rPr spc="-10" dirty="0">
                <a:solidFill>
                  <a:srgbClr val="404040"/>
                </a:solidFill>
              </a:rPr>
              <a:t>Revisions </a:t>
            </a:r>
            <a:r>
              <a:rPr spc="-5" dirty="0">
                <a:solidFill>
                  <a:srgbClr val="404040"/>
                </a:solidFill>
              </a:rPr>
              <a:t>to By-Laws: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spcBef>
                <a:spcPts val="5"/>
              </a:spcBef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5" dirty="0">
                <a:solidFill>
                  <a:srgbClr val="404040"/>
                </a:solidFill>
              </a:rPr>
              <a:t>Open </a:t>
            </a:r>
            <a:r>
              <a:rPr spc="-10" dirty="0">
                <a:solidFill>
                  <a:srgbClr val="404040"/>
                </a:solidFill>
              </a:rPr>
              <a:t>Discussion: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Membership</a:t>
            </a:r>
            <a:r>
              <a:rPr b="0" i="1" spc="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Questions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42186" y="169545"/>
            <a:ext cx="2646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600" baseline="-37878" dirty="0">
                <a:solidFill>
                  <a:srgbClr val="FFFFFF"/>
                </a:solidFill>
              </a:rPr>
              <a:t>nd</a:t>
            </a:r>
            <a:r>
              <a:rPr sz="6600" spc="97" baseline="-37878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Agenda</a:t>
            </a:r>
            <a:endParaRPr sz="5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1681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87172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9079" y="1042416"/>
            <a:ext cx="4259580" cy="2184400"/>
          </a:xfrm>
          <a:custGeom>
            <a:avLst/>
            <a:gdLst/>
            <a:ahLst/>
            <a:cxnLst/>
            <a:rect l="l" t="t" r="r" b="b"/>
            <a:pathLst>
              <a:path w="4259580" h="2184400">
                <a:moveTo>
                  <a:pt x="0" y="2183892"/>
                </a:moveTo>
                <a:lnTo>
                  <a:pt x="4259580" y="2183892"/>
                </a:lnTo>
                <a:lnTo>
                  <a:pt x="4259580" y="0"/>
                </a:lnTo>
                <a:lnTo>
                  <a:pt x="0" y="0"/>
                </a:lnTo>
                <a:lnTo>
                  <a:pt x="0" y="2183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9079" y="3686555"/>
            <a:ext cx="4259580" cy="414655"/>
          </a:xfrm>
          <a:custGeom>
            <a:avLst/>
            <a:gdLst/>
            <a:ahLst/>
            <a:cxnLst/>
            <a:rect l="l" t="t" r="r" b="b"/>
            <a:pathLst>
              <a:path w="4259580" h="414654">
                <a:moveTo>
                  <a:pt x="0" y="414528"/>
                </a:moveTo>
                <a:lnTo>
                  <a:pt x="4259580" y="414528"/>
                </a:lnTo>
                <a:lnTo>
                  <a:pt x="4259580" y="0"/>
                </a:lnTo>
                <a:lnTo>
                  <a:pt x="0" y="0"/>
                </a:lnTo>
                <a:lnTo>
                  <a:pt x="0" y="4145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2772" y="1816607"/>
            <a:ext cx="288290" cy="274320"/>
          </a:xfrm>
          <a:custGeom>
            <a:avLst/>
            <a:gdLst/>
            <a:ahLst/>
            <a:cxnLst/>
            <a:rect l="l" t="t" r="r" b="b"/>
            <a:pathLst>
              <a:path w="288290" h="274319">
                <a:moveTo>
                  <a:pt x="0" y="274320"/>
                </a:moveTo>
                <a:lnTo>
                  <a:pt x="288035" y="274320"/>
                </a:lnTo>
                <a:lnTo>
                  <a:pt x="28803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solidFill>
            <a:srgbClr val="CD2D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2772" y="1816607"/>
            <a:ext cx="288290" cy="274320"/>
          </a:xfrm>
          <a:custGeom>
            <a:avLst/>
            <a:gdLst/>
            <a:ahLst/>
            <a:cxnLst/>
            <a:rect l="l" t="t" r="r" b="b"/>
            <a:pathLst>
              <a:path w="288290" h="274319">
                <a:moveTo>
                  <a:pt x="0" y="274320"/>
                </a:moveTo>
                <a:lnTo>
                  <a:pt x="288035" y="274320"/>
                </a:lnTo>
                <a:lnTo>
                  <a:pt x="28803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60475" y="1672904"/>
            <a:ext cx="2136775" cy="88011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1800" dirty="0">
                <a:solidFill>
                  <a:srgbClr val="404040"/>
                </a:solidFill>
                <a:latin typeface="Arial Narrow"/>
                <a:cs typeface="Arial Narrow"/>
              </a:rPr>
              <a:t>APCo</a:t>
            </a:r>
            <a:endParaRPr sz="18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800" spc="-5" dirty="0">
                <a:solidFill>
                  <a:srgbClr val="404040"/>
                </a:solidFill>
                <a:latin typeface="Arial Narrow"/>
                <a:cs typeface="Arial Narrow"/>
              </a:rPr>
              <a:t>Dominion Energy</a:t>
            </a:r>
            <a:r>
              <a:rPr sz="1800" spc="-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 Narrow"/>
                <a:cs typeface="Arial Narrow"/>
              </a:rPr>
              <a:t>Virginia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2772" y="2243327"/>
            <a:ext cx="288290" cy="274320"/>
          </a:xfrm>
          <a:custGeom>
            <a:avLst/>
            <a:gdLst/>
            <a:ahLst/>
            <a:cxnLst/>
            <a:rect l="l" t="t" r="r" b="b"/>
            <a:pathLst>
              <a:path w="288290" h="274319">
                <a:moveTo>
                  <a:pt x="0" y="274320"/>
                </a:moveTo>
                <a:lnTo>
                  <a:pt x="288035" y="274320"/>
                </a:lnTo>
                <a:lnTo>
                  <a:pt x="28803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2772" y="2243327"/>
            <a:ext cx="288290" cy="274320"/>
          </a:xfrm>
          <a:custGeom>
            <a:avLst/>
            <a:gdLst/>
            <a:ahLst/>
            <a:cxnLst/>
            <a:rect l="l" t="t" r="r" b="b"/>
            <a:pathLst>
              <a:path w="288290" h="274319">
                <a:moveTo>
                  <a:pt x="0" y="274320"/>
                </a:moveTo>
                <a:lnTo>
                  <a:pt x="288035" y="274320"/>
                </a:lnTo>
                <a:lnTo>
                  <a:pt x="288035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27380" y="169545"/>
            <a:ext cx="62680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5" dirty="0">
                <a:solidFill>
                  <a:srgbClr val="FFFFFF"/>
                </a:solidFill>
              </a:rPr>
              <a:t>Welcome </a:t>
            </a:r>
            <a:r>
              <a:rPr sz="5400" dirty="0">
                <a:solidFill>
                  <a:srgbClr val="FFFFFF"/>
                </a:solidFill>
              </a:rPr>
              <a:t>&amp;</a:t>
            </a:r>
            <a:r>
              <a:rPr sz="5400" spc="-70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Introductions</a:t>
            </a:r>
            <a:endParaRPr sz="5400"/>
          </a:p>
        </p:txBody>
      </p:sp>
      <p:sp>
        <p:nvSpPr>
          <p:cNvPr id="13" name="object 13"/>
          <p:cNvSpPr/>
          <p:nvPr/>
        </p:nvSpPr>
        <p:spPr>
          <a:xfrm>
            <a:off x="181355" y="3198901"/>
            <a:ext cx="11908536" cy="56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37888" y="3153143"/>
            <a:ext cx="3393948" cy="74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8788" y="3226307"/>
            <a:ext cx="11803380" cy="460375"/>
          </a:xfrm>
          <a:custGeom>
            <a:avLst/>
            <a:gdLst/>
            <a:ahLst/>
            <a:cxnLst/>
            <a:rect l="l" t="t" r="r" b="b"/>
            <a:pathLst>
              <a:path w="11803380" h="460375">
                <a:moveTo>
                  <a:pt x="0" y="460247"/>
                </a:moveTo>
                <a:lnTo>
                  <a:pt x="11803380" y="460247"/>
                </a:lnTo>
                <a:lnTo>
                  <a:pt x="11803380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08788" y="3226307"/>
            <a:ext cx="11803380" cy="460375"/>
          </a:xfrm>
          <a:prstGeom prst="rect">
            <a:avLst/>
          </a:prstGeom>
          <a:ln w="3175">
            <a:solidFill>
              <a:srgbClr val="E7E6E6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00"/>
              </a:spcBef>
            </a:pPr>
            <a:r>
              <a:rPr sz="2400" i="1" spc="-5" dirty="0">
                <a:solidFill>
                  <a:srgbClr val="404040"/>
                </a:solidFill>
                <a:latin typeface="Arial Narrow"/>
                <a:cs typeface="Arial Narrow"/>
              </a:rPr>
              <a:t>Anyone new to the</a:t>
            </a:r>
            <a:r>
              <a:rPr sz="2400" i="1" spc="6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i="1" spc="-5" dirty="0">
                <a:solidFill>
                  <a:srgbClr val="404040"/>
                </a:solidFill>
                <a:latin typeface="Arial Narrow"/>
                <a:cs typeface="Arial Narrow"/>
              </a:rPr>
              <a:t>group?</a:t>
            </a:r>
            <a:endParaRPr sz="2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4381" y="6477685"/>
            <a:ext cx="774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169545" cy="3058795"/>
          </a:xfrm>
          <a:custGeom>
            <a:avLst/>
            <a:gdLst/>
            <a:ahLst/>
            <a:cxnLst/>
            <a:rect l="l" t="t" r="r" b="b"/>
            <a:pathLst>
              <a:path w="169545" h="3058795">
                <a:moveTo>
                  <a:pt x="0" y="3058668"/>
                </a:moveTo>
                <a:lnTo>
                  <a:pt x="169164" y="3058668"/>
                </a:lnTo>
                <a:lnTo>
                  <a:pt x="169164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163" y="0"/>
            <a:ext cx="12023090" cy="175260"/>
          </a:xfrm>
          <a:custGeom>
            <a:avLst/>
            <a:gdLst/>
            <a:ahLst/>
            <a:cxnLst/>
            <a:rect l="l" t="t" r="r" b="b"/>
            <a:pathLst>
              <a:path w="12023090" h="175260">
                <a:moveTo>
                  <a:pt x="0" y="175259"/>
                </a:moveTo>
                <a:lnTo>
                  <a:pt x="12022836" y="175259"/>
                </a:lnTo>
                <a:lnTo>
                  <a:pt x="12022836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9163" y="1042416"/>
            <a:ext cx="12023090" cy="5815965"/>
          </a:xfrm>
          <a:custGeom>
            <a:avLst/>
            <a:gdLst/>
            <a:ahLst/>
            <a:cxnLst/>
            <a:rect l="l" t="t" r="r" b="b"/>
            <a:pathLst>
              <a:path w="12023090" h="5815965">
                <a:moveTo>
                  <a:pt x="0" y="5815582"/>
                </a:moveTo>
                <a:lnTo>
                  <a:pt x="12022836" y="5815582"/>
                </a:lnTo>
                <a:lnTo>
                  <a:pt x="12022836" y="0"/>
                </a:lnTo>
                <a:lnTo>
                  <a:pt x="0" y="0"/>
                </a:lnTo>
                <a:lnTo>
                  <a:pt x="0" y="5815582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6290" y="1442669"/>
            <a:ext cx="11151870" cy="4552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0" indent="-56578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77850" algn="l"/>
                <a:tab pos="578485" algn="l"/>
              </a:tabLst>
            </a:pP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Steering Committee established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in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1978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(supported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by VML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&amp;</a:t>
            </a:r>
            <a:r>
              <a:rPr sz="2800" spc="150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VACo)</a:t>
            </a:r>
            <a:endParaRPr sz="2800">
              <a:latin typeface="Arial Narrow"/>
              <a:cs typeface="Arial Narrow"/>
            </a:endParaRPr>
          </a:p>
          <a:p>
            <a:pPr marL="577850" indent="-565785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577850" algn="l"/>
                <a:tab pos="578485" algn="l"/>
              </a:tabLst>
            </a:pP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Advances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the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best interests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of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localities and other public authority</a:t>
            </a:r>
            <a:r>
              <a:rPr sz="2800" spc="220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customers</a:t>
            </a:r>
            <a:endParaRPr sz="2800">
              <a:latin typeface="Arial Narrow"/>
              <a:cs typeface="Arial Narrow"/>
            </a:endParaRPr>
          </a:p>
          <a:p>
            <a:pPr marL="577850" indent="-565785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577850" algn="l"/>
                <a:tab pos="578485" algn="l"/>
              </a:tabLst>
            </a:pP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Provides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experienced legal counsel and</a:t>
            </a:r>
            <a:r>
              <a:rPr sz="2800" spc="75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experts</a:t>
            </a:r>
            <a:endParaRPr sz="2800">
              <a:latin typeface="Arial Narrow"/>
              <a:cs typeface="Arial Narrow"/>
            </a:endParaRPr>
          </a:p>
          <a:p>
            <a:pPr marL="577850" indent="-565785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577850" algn="l"/>
                <a:tab pos="578485" algn="l"/>
              </a:tabLst>
            </a:pP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Participates in rate-making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proceedings before the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State Corporation</a:t>
            </a:r>
            <a:r>
              <a:rPr sz="2800" spc="155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Commission</a:t>
            </a:r>
            <a:endParaRPr sz="2800">
              <a:latin typeface="Arial Narrow"/>
              <a:cs typeface="Arial Narrow"/>
            </a:endParaRPr>
          </a:p>
          <a:p>
            <a:pPr marL="577850" indent="-565785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577850" algn="l"/>
                <a:tab pos="578485" algn="l"/>
              </a:tabLst>
            </a:pP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Negotiates triennial contract terms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with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APCo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on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behalf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of</a:t>
            </a:r>
            <a:r>
              <a:rPr sz="2800" spc="180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members</a:t>
            </a:r>
            <a:endParaRPr sz="2800">
              <a:latin typeface="Arial Narrow"/>
              <a:cs typeface="Arial Narrow"/>
            </a:endParaRPr>
          </a:p>
          <a:p>
            <a:pPr marL="1492250">
              <a:lnSpc>
                <a:spcPct val="100000"/>
              </a:lnSpc>
              <a:spcBef>
                <a:spcPts val="605"/>
              </a:spcBef>
            </a:pPr>
            <a:r>
              <a:rPr sz="2400" i="1" spc="-5" dirty="0">
                <a:solidFill>
                  <a:srgbClr val="00A7E1"/>
                </a:solidFill>
                <a:latin typeface="Arial Narrow"/>
                <a:cs typeface="Arial Narrow"/>
              </a:rPr>
              <a:t>base </a:t>
            </a:r>
            <a:r>
              <a:rPr sz="2400" i="1" spc="-10" dirty="0">
                <a:solidFill>
                  <a:srgbClr val="00A7E1"/>
                </a:solidFill>
                <a:latin typeface="Arial Narrow"/>
                <a:cs typeface="Arial Narrow"/>
              </a:rPr>
              <a:t>public </a:t>
            </a:r>
            <a:r>
              <a:rPr sz="2400" i="1" spc="-5" dirty="0">
                <a:solidFill>
                  <a:srgbClr val="00A7E1"/>
                </a:solidFill>
                <a:latin typeface="Arial Narrow"/>
                <a:cs typeface="Arial Narrow"/>
              </a:rPr>
              <a:t>authority rate, special tariff/rider structures, surcharges </a:t>
            </a:r>
            <a:r>
              <a:rPr sz="2400" i="1" dirty="0">
                <a:solidFill>
                  <a:srgbClr val="00A7E1"/>
                </a:solidFill>
                <a:latin typeface="Arial Narrow"/>
                <a:cs typeface="Arial Narrow"/>
              </a:rPr>
              <a:t>&amp;</a:t>
            </a:r>
            <a:r>
              <a:rPr sz="2400" i="1" spc="229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400" i="1" spc="-5" dirty="0">
                <a:solidFill>
                  <a:srgbClr val="00A7E1"/>
                </a:solidFill>
                <a:latin typeface="Arial Narrow"/>
                <a:cs typeface="Arial Narrow"/>
              </a:rPr>
              <a:t>surcredits</a:t>
            </a:r>
            <a:endParaRPr sz="2400">
              <a:latin typeface="Arial Narrow"/>
              <a:cs typeface="Arial Narrow"/>
            </a:endParaRPr>
          </a:p>
          <a:p>
            <a:pPr marL="577850" indent="-565785">
              <a:lnSpc>
                <a:spcPct val="100000"/>
              </a:lnSpc>
              <a:spcBef>
                <a:spcPts val="2395"/>
              </a:spcBef>
              <a:buFont typeface="Arial"/>
              <a:buChar char="•"/>
              <a:tabLst>
                <a:tab pos="577850" algn="l"/>
                <a:tab pos="578485" algn="l"/>
              </a:tabLst>
            </a:pP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Shared cost and leadership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structure to keep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costs low; maximizes</a:t>
            </a:r>
            <a:r>
              <a:rPr sz="2800" spc="145" dirty="0">
                <a:solidFill>
                  <a:srgbClr val="50473D"/>
                </a:solidFill>
                <a:latin typeface="Arial Narrow"/>
                <a:cs typeface="Arial Narrow"/>
              </a:rPr>
              <a:t>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benefits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27380" y="169545"/>
            <a:ext cx="44665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FFFF"/>
                </a:solidFill>
              </a:rPr>
              <a:t>Charge &amp;</a:t>
            </a:r>
            <a:r>
              <a:rPr sz="5400" spc="-80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Mission</a:t>
            </a:r>
            <a:endParaRPr sz="5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4381" y="6477685"/>
            <a:ext cx="774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803900"/>
          </a:xfrm>
          <a:custGeom>
            <a:avLst/>
            <a:gdLst/>
            <a:ahLst/>
            <a:cxnLst/>
            <a:rect l="l" t="t" r="r" b="b"/>
            <a:pathLst>
              <a:path w="12192000" h="5803900">
                <a:moveTo>
                  <a:pt x="0" y="5803391"/>
                </a:moveTo>
                <a:lnTo>
                  <a:pt x="12191999" y="5803391"/>
                </a:lnTo>
                <a:lnTo>
                  <a:pt x="12191999" y="0"/>
                </a:lnTo>
                <a:lnTo>
                  <a:pt x="0" y="0"/>
                </a:lnTo>
                <a:lnTo>
                  <a:pt x="0" y="5803391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5"/>
              </a:spcBef>
              <a:tabLst>
                <a:tab pos="1346200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10" dirty="0"/>
              <a:t>Welcome </a:t>
            </a:r>
            <a:r>
              <a:rPr spc="-5" dirty="0"/>
              <a:t>&amp; Introductions; Charge &amp; </a:t>
            </a:r>
            <a:r>
              <a:rPr spc="-10" dirty="0"/>
              <a:t>Mission </a:t>
            </a:r>
            <a:r>
              <a:rPr b="0" i="1" spc="-5" dirty="0">
                <a:latin typeface="Arial Narrow"/>
                <a:cs typeface="Arial Narrow"/>
              </a:rPr>
              <a:t>Steering </a:t>
            </a:r>
            <a:r>
              <a:rPr b="0" i="1" spc="-10" dirty="0">
                <a:latin typeface="Arial Narrow"/>
                <a:cs typeface="Arial Narrow"/>
              </a:rPr>
              <a:t>Committee </a:t>
            </a:r>
            <a:r>
              <a:rPr b="0" i="1" spc="-30" dirty="0">
                <a:latin typeface="Arial Narrow"/>
                <a:cs typeface="Arial Narrow"/>
              </a:rPr>
              <a:t>Chair, </a:t>
            </a:r>
            <a:r>
              <a:rPr b="0" i="1" spc="-5" dirty="0">
                <a:latin typeface="Arial Narrow"/>
                <a:cs typeface="Arial Narrow"/>
              </a:rPr>
              <a:t>Carol</a:t>
            </a:r>
            <a:r>
              <a:rPr b="0" i="1" spc="7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714375">
              <a:lnSpc>
                <a:spcPct val="100000"/>
              </a:lnSpc>
              <a:tabLst>
                <a:tab pos="1402715" algn="l"/>
              </a:tabLst>
            </a:pPr>
            <a:r>
              <a:rPr i="1" spc="-5" dirty="0">
                <a:solidFill>
                  <a:srgbClr val="00AFEF"/>
                </a:solidFill>
                <a:latin typeface="Arial Narrow"/>
                <a:cs typeface="Arial Narrow"/>
              </a:rPr>
              <a:t>5	</a:t>
            </a:r>
            <a:r>
              <a:rPr spc="-30" dirty="0">
                <a:solidFill>
                  <a:srgbClr val="404040"/>
                </a:solidFill>
              </a:rPr>
              <a:t>Vote: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Executive Board proposed slate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of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officers; Invitation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to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join</a:t>
            </a:r>
            <a:r>
              <a:rPr b="0" i="1" spc="9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board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765937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20	</a:t>
            </a:r>
            <a:r>
              <a:rPr spc="-5" dirty="0">
                <a:solidFill>
                  <a:srgbClr val="404040"/>
                </a:solidFill>
              </a:rPr>
              <a:t>Information/Discussion </a:t>
            </a:r>
            <a:r>
              <a:rPr spc="-10" dirty="0">
                <a:solidFill>
                  <a:srgbClr val="404040"/>
                </a:solidFill>
              </a:rPr>
              <a:t>Item: Update </a:t>
            </a:r>
            <a:r>
              <a:rPr spc="-5" dirty="0">
                <a:solidFill>
                  <a:srgbClr val="404040"/>
                </a:solidFill>
              </a:rPr>
              <a:t>from</a:t>
            </a:r>
            <a:r>
              <a:rPr spc="55" dirty="0">
                <a:solidFill>
                  <a:srgbClr val="404040"/>
                </a:solidFill>
              </a:rPr>
              <a:t> </a:t>
            </a:r>
            <a:r>
              <a:rPr spc="-5" dirty="0">
                <a:solidFill>
                  <a:srgbClr val="404040"/>
                </a:solidFill>
              </a:rPr>
              <a:t>Legal</a:t>
            </a:r>
            <a:r>
              <a:rPr spc="10" dirty="0">
                <a:solidFill>
                  <a:srgbClr val="404040"/>
                </a:solidFill>
              </a:rPr>
              <a:t> </a:t>
            </a:r>
            <a:r>
              <a:rPr spc="-5" dirty="0">
                <a:solidFill>
                  <a:srgbClr val="404040"/>
                </a:solidFill>
              </a:rPr>
              <a:t>Counsel	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John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20" dirty="0">
                <a:solidFill>
                  <a:srgbClr val="404040"/>
                </a:solidFill>
                <a:latin typeface="Arial Narrow"/>
                <a:cs typeface="Arial Narrow"/>
              </a:rPr>
              <a:t>Walker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8676005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0" dirty="0">
                <a:solidFill>
                  <a:srgbClr val="404040"/>
                </a:solidFill>
              </a:rPr>
              <a:t>Information/Discussion/Vote: </a:t>
            </a:r>
            <a:r>
              <a:rPr spc="-5" dirty="0">
                <a:solidFill>
                  <a:srgbClr val="404040"/>
                </a:solidFill>
              </a:rPr>
              <a:t>Budget Plan &amp;</a:t>
            </a:r>
            <a:r>
              <a:rPr spc="3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Member</a:t>
            </a:r>
            <a:r>
              <a:rPr spc="-5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Assessment:	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Sue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Mellen,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VML</a:t>
            </a:r>
            <a:r>
              <a:rPr b="0" i="1" spc="-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Staff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5" dirty="0">
                <a:solidFill>
                  <a:srgbClr val="404040"/>
                </a:solidFill>
              </a:rPr>
              <a:t>Discussion/Vote: </a:t>
            </a:r>
            <a:r>
              <a:rPr spc="-5" dirty="0">
                <a:solidFill>
                  <a:srgbClr val="404040"/>
                </a:solidFill>
              </a:rPr>
              <a:t>Approval of Proposed </a:t>
            </a:r>
            <a:r>
              <a:rPr spc="-10" dirty="0">
                <a:solidFill>
                  <a:srgbClr val="404040"/>
                </a:solidFill>
              </a:rPr>
              <a:t>Revisions </a:t>
            </a:r>
            <a:r>
              <a:rPr spc="-5" dirty="0">
                <a:solidFill>
                  <a:srgbClr val="404040"/>
                </a:solidFill>
              </a:rPr>
              <a:t>to By-Laws: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spcBef>
                <a:spcPts val="5"/>
              </a:spcBef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5" dirty="0">
                <a:solidFill>
                  <a:srgbClr val="404040"/>
                </a:solidFill>
              </a:rPr>
              <a:t>Open </a:t>
            </a:r>
            <a:r>
              <a:rPr spc="-10" dirty="0">
                <a:solidFill>
                  <a:srgbClr val="404040"/>
                </a:solidFill>
              </a:rPr>
              <a:t>Discussion: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Membership</a:t>
            </a:r>
            <a:r>
              <a:rPr b="0" i="1" spc="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Questions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42186" y="169545"/>
            <a:ext cx="2646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600" baseline="-37878" dirty="0">
                <a:solidFill>
                  <a:srgbClr val="FFFFFF"/>
                </a:solidFill>
              </a:rPr>
              <a:t>nd</a:t>
            </a:r>
            <a:r>
              <a:rPr sz="6600" spc="97" baseline="-37878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Agenda</a:t>
            </a:r>
            <a:endParaRPr sz="5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1681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314315"/>
          </a:xfrm>
          <a:custGeom>
            <a:avLst/>
            <a:gdLst/>
            <a:ahLst/>
            <a:cxnLst/>
            <a:rect l="l" t="t" r="r" b="b"/>
            <a:pathLst>
              <a:path w="12192000" h="5314315">
                <a:moveTo>
                  <a:pt x="0" y="5314188"/>
                </a:moveTo>
                <a:lnTo>
                  <a:pt x="12191999" y="5314188"/>
                </a:lnTo>
                <a:lnTo>
                  <a:pt x="12191999" y="0"/>
                </a:lnTo>
                <a:lnTo>
                  <a:pt x="0" y="0"/>
                </a:lnTo>
                <a:lnTo>
                  <a:pt x="0" y="5314188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01648" y="1265479"/>
            <a:ext cx="8470265" cy="18681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202</a:t>
            </a:r>
            <a:r>
              <a:rPr lang="en-US"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4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-202</a:t>
            </a:r>
            <a:r>
              <a:rPr lang="en-US"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5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b="1" spc="-5" dirty="0">
                <a:solidFill>
                  <a:srgbClr val="00A7E1"/>
                </a:solidFill>
                <a:latin typeface="Arial Narrow"/>
                <a:cs typeface="Arial Narrow"/>
              </a:rPr>
              <a:t>Proposed 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Slate </a:t>
            </a:r>
            <a:r>
              <a:rPr sz="2800" b="1" dirty="0">
                <a:solidFill>
                  <a:srgbClr val="00A7E1"/>
                </a:solidFill>
                <a:latin typeface="Arial Narrow"/>
                <a:cs typeface="Arial Narrow"/>
              </a:rPr>
              <a:t>of</a:t>
            </a:r>
            <a:r>
              <a:rPr sz="2800" b="1" spc="20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b="1" spc="-5" dirty="0">
                <a:solidFill>
                  <a:srgbClr val="00A7E1"/>
                </a:solidFill>
                <a:latin typeface="Arial Narrow"/>
                <a:cs typeface="Arial Narrow"/>
              </a:rPr>
              <a:t>Officers</a:t>
            </a:r>
            <a:endParaRPr sz="2800" dirty="0">
              <a:latin typeface="Arial Narrow"/>
              <a:cs typeface="Arial Narrow"/>
            </a:endParaRPr>
          </a:p>
          <a:p>
            <a:pPr marL="812165" indent="-34353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Chair: </a:t>
            </a:r>
            <a:r>
              <a:rPr sz="2400" dirty="0">
                <a:solidFill>
                  <a:srgbClr val="404040"/>
                </a:solidFill>
                <a:latin typeface="Arial Narrow"/>
                <a:cs typeface="Arial Narrow"/>
              </a:rPr>
              <a:t>Carol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Davis, Chair</a:t>
            </a:r>
            <a:r>
              <a:rPr sz="2400" spc="9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(Blacksburg)</a:t>
            </a:r>
            <a:endParaRPr sz="2400" dirty="0">
              <a:latin typeface="Arial Narrow"/>
              <a:cs typeface="Arial Narrow"/>
            </a:endParaRPr>
          </a:p>
          <a:p>
            <a:pPr marL="812165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2400" spc="-15" dirty="0">
                <a:solidFill>
                  <a:srgbClr val="404040"/>
                </a:solidFill>
                <a:latin typeface="Arial Narrow"/>
                <a:cs typeface="Arial Narrow"/>
              </a:rPr>
              <a:t>Vice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Chair: </a:t>
            </a:r>
            <a:r>
              <a:rPr sz="2400" spc="-15" dirty="0">
                <a:solidFill>
                  <a:srgbClr val="404040"/>
                </a:solidFill>
                <a:latin typeface="Arial Narrow"/>
                <a:cs typeface="Arial Narrow"/>
              </a:rPr>
              <a:t>Jeff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Shawver (Roanoke City Public</a:t>
            </a:r>
            <a:r>
              <a:rPr sz="2400" spc="20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Schools)</a:t>
            </a:r>
            <a:endParaRPr sz="2400" dirty="0">
              <a:latin typeface="Arial Narrow"/>
              <a:cs typeface="Arial Narrow"/>
            </a:endParaRPr>
          </a:p>
          <a:p>
            <a:pPr marL="756285" indent="-2876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Secretary </a:t>
            </a:r>
            <a:r>
              <a:rPr sz="2400" dirty="0">
                <a:solidFill>
                  <a:srgbClr val="404040"/>
                </a:solidFill>
                <a:latin typeface="Arial Narrow"/>
                <a:cs typeface="Arial Narrow"/>
              </a:rPr>
              <a:t>&amp; </a:t>
            </a:r>
            <a:r>
              <a:rPr sz="2400" spc="-10" dirty="0">
                <a:solidFill>
                  <a:srgbClr val="404040"/>
                </a:solidFill>
                <a:latin typeface="Arial Narrow"/>
                <a:cs typeface="Arial Narrow"/>
              </a:rPr>
              <a:t>Treasurer: </a:t>
            </a:r>
            <a:r>
              <a:rPr sz="2400" dirty="0">
                <a:solidFill>
                  <a:srgbClr val="404040"/>
                </a:solidFill>
                <a:latin typeface="Arial Narrow"/>
                <a:cs typeface="Arial Narrow"/>
              </a:rPr>
              <a:t>VML </a:t>
            </a:r>
            <a:r>
              <a:rPr sz="2400" spc="-10" dirty="0">
                <a:solidFill>
                  <a:srgbClr val="404040"/>
                </a:solidFill>
                <a:latin typeface="Arial Narrow"/>
                <a:cs typeface="Arial Narrow"/>
              </a:rPr>
              <a:t>staff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as </a:t>
            </a:r>
            <a:r>
              <a:rPr sz="2400" spc="-10" dirty="0">
                <a:solidFill>
                  <a:srgbClr val="404040"/>
                </a:solidFill>
                <a:latin typeface="Arial Narrow"/>
                <a:cs typeface="Arial Narrow"/>
              </a:rPr>
              <a:t>designated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by Executive</a:t>
            </a:r>
            <a:r>
              <a:rPr sz="2400" spc="12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Director</a:t>
            </a:r>
            <a:endParaRPr sz="2400" dirty="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1648" y="3052490"/>
            <a:ext cx="6635115" cy="1101725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756285" indent="-287655">
              <a:lnSpc>
                <a:spcPct val="100000"/>
              </a:lnSpc>
              <a:spcBef>
                <a:spcPts val="1135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Other/Alternative </a:t>
            </a:r>
            <a:r>
              <a:rPr sz="2400" spc="-10" dirty="0">
                <a:solidFill>
                  <a:srgbClr val="404040"/>
                </a:solidFill>
                <a:latin typeface="Arial Narrow"/>
                <a:cs typeface="Arial Narrow"/>
              </a:rPr>
              <a:t>Officer</a:t>
            </a:r>
            <a:r>
              <a:rPr sz="2400" spc="4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Nominations?</a:t>
            </a:r>
            <a:endParaRPr sz="24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202</a:t>
            </a:r>
            <a:r>
              <a:rPr lang="en-US"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4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-202</a:t>
            </a:r>
            <a:r>
              <a:rPr lang="en-US"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5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b="1" spc="-5" dirty="0">
                <a:solidFill>
                  <a:srgbClr val="00A7E1"/>
                </a:solidFill>
                <a:latin typeface="Arial Narrow"/>
                <a:cs typeface="Arial Narrow"/>
              </a:rPr>
              <a:t>Additional 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Executive </a:t>
            </a:r>
            <a:r>
              <a:rPr sz="2800" b="1" spc="-5" dirty="0">
                <a:solidFill>
                  <a:srgbClr val="00A7E1"/>
                </a:solidFill>
                <a:latin typeface="Arial Narrow"/>
                <a:cs typeface="Arial Narrow"/>
              </a:rPr>
              <a:t>Board</a:t>
            </a:r>
            <a:r>
              <a:rPr sz="2800" b="1" spc="-35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b="1" spc="-10" dirty="0">
                <a:solidFill>
                  <a:srgbClr val="00A7E1"/>
                </a:solidFill>
                <a:latin typeface="Arial Narrow"/>
                <a:cs typeface="Arial Narrow"/>
              </a:rPr>
              <a:t>Members</a:t>
            </a:r>
            <a:endParaRPr sz="2800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58797" y="4129023"/>
            <a:ext cx="7399020" cy="135191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Laura Carini (Roanoke</a:t>
            </a:r>
            <a:r>
              <a:rPr sz="2400" spc="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City)</a:t>
            </a:r>
            <a:endParaRPr sz="2400">
              <a:latin typeface="Arial Narrow"/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Michael Hatfield (Wise</a:t>
            </a:r>
            <a:r>
              <a:rPr sz="2400" spc="6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dirty="0">
                <a:solidFill>
                  <a:srgbClr val="404040"/>
                </a:solidFill>
                <a:latin typeface="Arial Narrow"/>
                <a:cs typeface="Arial Narrow"/>
              </a:rPr>
              <a:t>County)</a:t>
            </a:r>
            <a:endParaRPr sz="2400">
              <a:latin typeface="Arial Narrow"/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Additional </a:t>
            </a:r>
            <a:r>
              <a:rPr sz="2400" dirty="0">
                <a:solidFill>
                  <a:srgbClr val="404040"/>
                </a:solidFill>
                <a:latin typeface="Arial Narrow"/>
                <a:cs typeface="Arial Narrow"/>
              </a:rPr>
              <a:t>Exec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Board members</a:t>
            </a:r>
            <a:r>
              <a:rPr sz="2400" spc="6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 Narrow"/>
                <a:cs typeface="Arial Narrow"/>
              </a:rPr>
              <a:t>nominations/self-nominations?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27380" y="169545"/>
            <a:ext cx="85242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FFFF"/>
                </a:solidFill>
              </a:rPr>
              <a:t>Executive </a:t>
            </a:r>
            <a:r>
              <a:rPr sz="5400" spc="-5" dirty="0">
                <a:solidFill>
                  <a:srgbClr val="FFFFFF"/>
                </a:solidFill>
              </a:rPr>
              <a:t>Board: </a:t>
            </a:r>
            <a:r>
              <a:rPr sz="5400" spc="-15" dirty="0">
                <a:solidFill>
                  <a:srgbClr val="FFFFFF"/>
                </a:solidFill>
              </a:rPr>
              <a:t>Officer</a:t>
            </a:r>
            <a:r>
              <a:rPr sz="5400" spc="-30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Elections</a:t>
            </a:r>
            <a:endParaRPr sz="5400"/>
          </a:p>
        </p:txBody>
      </p:sp>
      <p:sp>
        <p:nvSpPr>
          <p:cNvPr id="11" name="object 11"/>
          <p:cNvSpPr/>
          <p:nvPr/>
        </p:nvSpPr>
        <p:spPr>
          <a:xfrm>
            <a:off x="8857488" y="3281171"/>
            <a:ext cx="2299716" cy="1028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17864" y="3258311"/>
            <a:ext cx="2432304" cy="11308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884919" y="3308603"/>
            <a:ext cx="2194560" cy="923925"/>
          </a:xfrm>
          <a:prstGeom prst="rect">
            <a:avLst/>
          </a:prstGeom>
          <a:solidFill>
            <a:srgbClr val="FFFFFF"/>
          </a:solidFill>
          <a:ln w="3175">
            <a:solidFill>
              <a:srgbClr val="E7E6E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7155" marR="87630" indent="-3175" algn="ctr">
              <a:lnSpc>
                <a:spcPct val="100000"/>
              </a:lnSpc>
              <a:spcBef>
                <a:spcPts val="315"/>
              </a:spcBef>
            </a:pPr>
            <a:r>
              <a:rPr sz="1800" i="1" spc="-5" dirty="0">
                <a:solidFill>
                  <a:srgbClr val="404040"/>
                </a:solidFill>
                <a:latin typeface="Arial Narrow"/>
                <a:cs typeface="Arial Narrow"/>
              </a:rPr>
              <a:t>*any vote taken today  </a:t>
            </a:r>
            <a:r>
              <a:rPr sz="1800" i="1" dirty="0">
                <a:solidFill>
                  <a:srgbClr val="404040"/>
                </a:solidFill>
                <a:latin typeface="Arial Narrow"/>
                <a:cs typeface="Arial Narrow"/>
              </a:rPr>
              <a:t>will </a:t>
            </a:r>
            <a:r>
              <a:rPr sz="1800" i="1" spc="-5" dirty="0">
                <a:solidFill>
                  <a:srgbClr val="404040"/>
                </a:solidFill>
                <a:latin typeface="Arial Narrow"/>
                <a:cs typeface="Arial Narrow"/>
              </a:rPr>
              <a:t>be </a:t>
            </a:r>
            <a:r>
              <a:rPr sz="1800" i="1" spc="-10" dirty="0">
                <a:solidFill>
                  <a:srgbClr val="404040"/>
                </a:solidFill>
                <a:latin typeface="Arial Narrow"/>
                <a:cs typeface="Arial Narrow"/>
              </a:rPr>
              <a:t>provisional </a:t>
            </a:r>
            <a:r>
              <a:rPr sz="1800" i="1" spc="-5" dirty="0">
                <a:solidFill>
                  <a:srgbClr val="404040"/>
                </a:solidFill>
                <a:latin typeface="Arial Narrow"/>
                <a:cs typeface="Arial Narrow"/>
              </a:rPr>
              <a:t>for 30  days per our bylaws</a:t>
            </a:r>
            <a:endParaRPr sz="1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4381" y="6477685"/>
            <a:ext cx="774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803900"/>
          </a:xfrm>
          <a:custGeom>
            <a:avLst/>
            <a:gdLst/>
            <a:ahLst/>
            <a:cxnLst/>
            <a:rect l="l" t="t" r="r" b="b"/>
            <a:pathLst>
              <a:path w="12192000" h="5803900">
                <a:moveTo>
                  <a:pt x="0" y="5803391"/>
                </a:moveTo>
                <a:lnTo>
                  <a:pt x="12191999" y="5803391"/>
                </a:lnTo>
                <a:lnTo>
                  <a:pt x="12191999" y="0"/>
                </a:lnTo>
                <a:lnTo>
                  <a:pt x="0" y="0"/>
                </a:lnTo>
                <a:lnTo>
                  <a:pt x="0" y="5803391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5"/>
              </a:spcBef>
              <a:tabLst>
                <a:tab pos="1346200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10" dirty="0"/>
              <a:t>Welcome </a:t>
            </a:r>
            <a:r>
              <a:rPr spc="-5" dirty="0"/>
              <a:t>&amp; Introductions; Charge &amp; </a:t>
            </a:r>
            <a:r>
              <a:rPr spc="-10" dirty="0"/>
              <a:t>Mission </a:t>
            </a:r>
            <a:r>
              <a:rPr b="0" i="1" spc="-5" dirty="0">
                <a:latin typeface="Arial Narrow"/>
                <a:cs typeface="Arial Narrow"/>
              </a:rPr>
              <a:t>Steering </a:t>
            </a:r>
            <a:r>
              <a:rPr b="0" i="1" spc="-10" dirty="0">
                <a:latin typeface="Arial Narrow"/>
                <a:cs typeface="Arial Narrow"/>
              </a:rPr>
              <a:t>Committee </a:t>
            </a:r>
            <a:r>
              <a:rPr b="0" i="1" spc="-30" dirty="0">
                <a:latin typeface="Arial Narrow"/>
                <a:cs typeface="Arial Narrow"/>
              </a:rPr>
              <a:t>Chair, </a:t>
            </a:r>
            <a:r>
              <a:rPr b="0" i="1" spc="-5" dirty="0">
                <a:latin typeface="Arial Narrow"/>
                <a:cs typeface="Arial Narrow"/>
              </a:rPr>
              <a:t>Carol</a:t>
            </a:r>
            <a:r>
              <a:rPr b="0" i="1" spc="7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714375">
              <a:lnSpc>
                <a:spcPct val="100000"/>
              </a:lnSpc>
              <a:tabLst>
                <a:tab pos="1402715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30" dirty="0"/>
              <a:t>Vote: </a:t>
            </a:r>
            <a:r>
              <a:rPr b="0" i="1" spc="-10" dirty="0">
                <a:latin typeface="Arial Narrow"/>
                <a:cs typeface="Arial Narrow"/>
              </a:rPr>
              <a:t>Executive Board proposed slate </a:t>
            </a:r>
            <a:r>
              <a:rPr b="0" i="1" spc="-5" dirty="0">
                <a:latin typeface="Arial Narrow"/>
                <a:cs typeface="Arial Narrow"/>
              </a:rPr>
              <a:t>of </a:t>
            </a:r>
            <a:r>
              <a:rPr b="0" i="1" spc="-10" dirty="0">
                <a:latin typeface="Arial Narrow"/>
                <a:cs typeface="Arial Narrow"/>
              </a:rPr>
              <a:t>officers; Invitation </a:t>
            </a:r>
            <a:r>
              <a:rPr b="0" i="1" spc="-5" dirty="0">
                <a:latin typeface="Arial Narrow"/>
                <a:cs typeface="Arial Narrow"/>
              </a:rPr>
              <a:t>to </a:t>
            </a:r>
            <a:r>
              <a:rPr b="0" i="1" spc="-10" dirty="0">
                <a:latin typeface="Arial Narrow"/>
                <a:cs typeface="Arial Narrow"/>
              </a:rPr>
              <a:t>join</a:t>
            </a:r>
            <a:r>
              <a:rPr b="0" i="1" spc="90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board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765937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20	</a:t>
            </a:r>
            <a:r>
              <a:rPr spc="-5" dirty="0">
                <a:solidFill>
                  <a:srgbClr val="404040"/>
                </a:solidFill>
              </a:rPr>
              <a:t>Information/Discussion </a:t>
            </a:r>
            <a:r>
              <a:rPr spc="-10" dirty="0">
                <a:solidFill>
                  <a:srgbClr val="404040"/>
                </a:solidFill>
              </a:rPr>
              <a:t>Item: Update </a:t>
            </a:r>
            <a:r>
              <a:rPr spc="-5" dirty="0">
                <a:solidFill>
                  <a:srgbClr val="404040"/>
                </a:solidFill>
              </a:rPr>
              <a:t>from</a:t>
            </a:r>
            <a:r>
              <a:rPr spc="55" dirty="0">
                <a:solidFill>
                  <a:srgbClr val="404040"/>
                </a:solidFill>
              </a:rPr>
              <a:t> </a:t>
            </a:r>
            <a:r>
              <a:rPr spc="-5" dirty="0">
                <a:solidFill>
                  <a:srgbClr val="404040"/>
                </a:solidFill>
              </a:rPr>
              <a:t>Legal</a:t>
            </a:r>
            <a:r>
              <a:rPr spc="10" dirty="0">
                <a:solidFill>
                  <a:srgbClr val="404040"/>
                </a:solidFill>
              </a:rPr>
              <a:t> </a:t>
            </a:r>
            <a:r>
              <a:rPr spc="-5" dirty="0">
                <a:solidFill>
                  <a:srgbClr val="404040"/>
                </a:solidFill>
              </a:rPr>
              <a:t>Counsel	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John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20" dirty="0">
                <a:solidFill>
                  <a:srgbClr val="404040"/>
                </a:solidFill>
                <a:latin typeface="Arial Narrow"/>
                <a:cs typeface="Arial Narrow"/>
              </a:rPr>
              <a:t>Walker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8676005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0" dirty="0">
                <a:solidFill>
                  <a:srgbClr val="404040"/>
                </a:solidFill>
              </a:rPr>
              <a:t>Information/Discussion/Vote: </a:t>
            </a:r>
            <a:r>
              <a:rPr spc="-5" dirty="0">
                <a:solidFill>
                  <a:srgbClr val="404040"/>
                </a:solidFill>
              </a:rPr>
              <a:t>Budget Plan &amp;</a:t>
            </a:r>
            <a:r>
              <a:rPr spc="3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Member</a:t>
            </a:r>
            <a:r>
              <a:rPr spc="-5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Assessment:	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Sue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Mellen,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VML</a:t>
            </a:r>
            <a:r>
              <a:rPr b="0" i="1" spc="-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Staff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5" dirty="0">
                <a:solidFill>
                  <a:srgbClr val="404040"/>
                </a:solidFill>
              </a:rPr>
              <a:t>Discussion/Vote: </a:t>
            </a:r>
            <a:r>
              <a:rPr spc="-5" dirty="0">
                <a:solidFill>
                  <a:srgbClr val="404040"/>
                </a:solidFill>
              </a:rPr>
              <a:t>Approval of Proposed </a:t>
            </a:r>
            <a:r>
              <a:rPr spc="-10" dirty="0">
                <a:solidFill>
                  <a:srgbClr val="404040"/>
                </a:solidFill>
              </a:rPr>
              <a:t>Revisions </a:t>
            </a:r>
            <a:r>
              <a:rPr spc="-5" dirty="0">
                <a:solidFill>
                  <a:srgbClr val="404040"/>
                </a:solidFill>
              </a:rPr>
              <a:t>to By-Laws: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spcBef>
                <a:spcPts val="5"/>
              </a:spcBef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5" dirty="0">
                <a:solidFill>
                  <a:srgbClr val="404040"/>
                </a:solidFill>
              </a:rPr>
              <a:t>Open </a:t>
            </a:r>
            <a:r>
              <a:rPr spc="-10" dirty="0">
                <a:solidFill>
                  <a:srgbClr val="404040"/>
                </a:solidFill>
              </a:rPr>
              <a:t>Discussion: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Membership</a:t>
            </a:r>
            <a:r>
              <a:rPr b="0" i="1" spc="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Questions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42186" y="169545"/>
            <a:ext cx="2646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600" baseline="-37878" dirty="0">
                <a:solidFill>
                  <a:srgbClr val="FFFFFF"/>
                </a:solidFill>
              </a:rPr>
              <a:t>nd</a:t>
            </a:r>
            <a:r>
              <a:rPr sz="6600" spc="97" baseline="-37878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Agenda</a:t>
            </a:r>
            <a:endParaRPr sz="5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4381" y="6477685"/>
            <a:ext cx="774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42416"/>
            <a:ext cx="373380" cy="3058795"/>
          </a:xfrm>
          <a:custGeom>
            <a:avLst/>
            <a:gdLst/>
            <a:ahLst/>
            <a:cxnLst/>
            <a:rect l="l" t="t" r="r" b="b"/>
            <a:pathLst>
              <a:path w="373380" h="3058795">
                <a:moveTo>
                  <a:pt x="0" y="3058668"/>
                </a:moveTo>
                <a:lnTo>
                  <a:pt x="373380" y="3058668"/>
                </a:lnTo>
                <a:lnTo>
                  <a:pt x="373380" y="0"/>
                </a:lnTo>
                <a:lnTo>
                  <a:pt x="0" y="0"/>
                </a:lnTo>
                <a:lnTo>
                  <a:pt x="0" y="3058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379" y="0"/>
            <a:ext cx="11405870" cy="175260"/>
          </a:xfrm>
          <a:custGeom>
            <a:avLst/>
            <a:gdLst/>
            <a:ahLst/>
            <a:cxnLst/>
            <a:rect l="l" t="t" r="r" b="b"/>
            <a:pathLst>
              <a:path w="11405870" h="175260">
                <a:moveTo>
                  <a:pt x="0" y="175260"/>
                </a:moveTo>
                <a:lnTo>
                  <a:pt x="11405616" y="175260"/>
                </a:lnTo>
                <a:lnTo>
                  <a:pt x="11405616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3379" y="1042416"/>
            <a:ext cx="11405870" cy="5815965"/>
          </a:xfrm>
          <a:custGeom>
            <a:avLst/>
            <a:gdLst/>
            <a:ahLst/>
            <a:cxnLst/>
            <a:rect l="l" t="t" r="r" b="b"/>
            <a:pathLst>
              <a:path w="11405870" h="5815965">
                <a:moveTo>
                  <a:pt x="0" y="5815583"/>
                </a:moveTo>
                <a:lnTo>
                  <a:pt x="11405616" y="5815583"/>
                </a:lnTo>
                <a:lnTo>
                  <a:pt x="11405616" y="0"/>
                </a:lnTo>
                <a:lnTo>
                  <a:pt x="0" y="0"/>
                </a:lnTo>
                <a:lnTo>
                  <a:pt x="0" y="5815583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0811" y="1442669"/>
            <a:ext cx="10843895" cy="3928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Arial Narrow"/>
                <a:cs typeface="Arial Narrow"/>
              </a:rPr>
              <a:t>Update from </a:t>
            </a:r>
            <a:r>
              <a:rPr sz="2800" spc="-10" dirty="0">
                <a:solidFill>
                  <a:srgbClr val="FF0000"/>
                </a:solidFill>
                <a:latin typeface="Arial Narrow"/>
                <a:cs typeface="Arial Narrow"/>
              </a:rPr>
              <a:t>John’s email.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Since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the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Public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Authority contract was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finalized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in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Jan  2021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a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number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of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actions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on APCO’s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part have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warranted our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intervention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or are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on  </a:t>
            </a:r>
            <a:r>
              <a:rPr sz="2800" spc="-5" dirty="0">
                <a:solidFill>
                  <a:srgbClr val="50473D"/>
                </a:solidFill>
                <a:latin typeface="Arial Narrow"/>
                <a:cs typeface="Arial Narrow"/>
              </a:rPr>
              <a:t>the </a:t>
            </a:r>
            <a:r>
              <a:rPr sz="2800" spc="-10" dirty="0">
                <a:solidFill>
                  <a:srgbClr val="50473D"/>
                </a:solidFill>
                <a:latin typeface="Arial Narrow"/>
                <a:cs typeface="Arial Narrow"/>
              </a:rPr>
              <a:t>near-term horizon:</a:t>
            </a:r>
            <a:endParaRPr sz="2800">
              <a:latin typeface="Arial Narrow"/>
              <a:cs typeface="Arial Narrow"/>
            </a:endParaRPr>
          </a:p>
          <a:p>
            <a:pPr marL="698500" indent="-457834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APCo appeal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of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base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rate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case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to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Virginia Supreme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Court</a:t>
            </a:r>
            <a:r>
              <a:rPr sz="2800" spc="165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(ongoing)</a:t>
            </a:r>
            <a:endParaRPr sz="2800">
              <a:latin typeface="Arial Narrow"/>
              <a:cs typeface="Arial Narrow"/>
            </a:endParaRPr>
          </a:p>
          <a:p>
            <a:pPr marL="698500" marR="1432560" indent="-457834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Renewable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Portfolio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Standard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(RPS)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Plan Approval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Case with Rate 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Adjustment Clauses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(RACs)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before</a:t>
            </a:r>
            <a:r>
              <a:rPr sz="2800" spc="95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SCC</a:t>
            </a:r>
            <a:endParaRPr sz="2800">
              <a:latin typeface="Arial Narrow"/>
              <a:cs typeface="Arial Narrow"/>
            </a:endParaRPr>
          </a:p>
          <a:p>
            <a:pPr marL="698500" indent="-457834">
              <a:lnSpc>
                <a:spcPct val="100000"/>
              </a:lnSpc>
              <a:spcBef>
                <a:spcPts val="2405"/>
              </a:spcBef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Energy Efficiency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Rate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Adjustment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Clause (EE-RAC) case </a:t>
            </a:r>
            <a:r>
              <a:rPr sz="2800" spc="-10" dirty="0">
                <a:solidFill>
                  <a:srgbClr val="00A7E1"/>
                </a:solidFill>
                <a:latin typeface="Arial Narrow"/>
                <a:cs typeface="Arial Narrow"/>
              </a:rPr>
              <a:t>before</a:t>
            </a:r>
            <a:r>
              <a:rPr sz="2800" spc="185" dirty="0">
                <a:solidFill>
                  <a:srgbClr val="00A7E1"/>
                </a:solidFill>
                <a:latin typeface="Arial Narrow"/>
                <a:cs typeface="Arial Narrow"/>
              </a:rPr>
              <a:t> </a:t>
            </a:r>
            <a:r>
              <a:rPr sz="2800" spc="-5" dirty="0">
                <a:solidFill>
                  <a:srgbClr val="00A7E1"/>
                </a:solidFill>
                <a:latin typeface="Arial Narrow"/>
                <a:cs typeface="Arial Narrow"/>
              </a:rPr>
              <a:t>SCC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27380" y="169545"/>
            <a:ext cx="660082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FFFF"/>
                </a:solidFill>
              </a:rPr>
              <a:t>Regulatory &amp; Rate</a:t>
            </a:r>
            <a:r>
              <a:rPr sz="5400" spc="-305" dirty="0">
                <a:solidFill>
                  <a:srgbClr val="FFFFFF"/>
                </a:solidFill>
              </a:rPr>
              <a:t> </a:t>
            </a:r>
            <a:r>
              <a:rPr sz="5400" dirty="0">
                <a:solidFill>
                  <a:srgbClr val="FFFFFF"/>
                </a:solidFill>
              </a:rPr>
              <a:t>Actions</a:t>
            </a:r>
            <a:endParaRPr sz="5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4381" y="6477685"/>
            <a:ext cx="774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475487"/>
            <a:ext cx="11062647" cy="5488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175260"/>
          </a:xfrm>
          <a:custGeom>
            <a:avLst/>
            <a:gdLst/>
            <a:ahLst/>
            <a:cxnLst/>
            <a:rect l="l" t="t" r="r" b="b"/>
            <a:pathLst>
              <a:path w="12192000" h="175260">
                <a:moveTo>
                  <a:pt x="0" y="175259"/>
                </a:moveTo>
                <a:lnTo>
                  <a:pt x="12191999" y="175259"/>
                </a:lnTo>
                <a:lnTo>
                  <a:pt x="1219199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42416"/>
            <a:ext cx="12192000" cy="5803900"/>
          </a:xfrm>
          <a:custGeom>
            <a:avLst/>
            <a:gdLst/>
            <a:ahLst/>
            <a:cxnLst/>
            <a:rect l="l" t="t" r="r" b="b"/>
            <a:pathLst>
              <a:path w="12192000" h="5803900">
                <a:moveTo>
                  <a:pt x="0" y="5803391"/>
                </a:moveTo>
                <a:lnTo>
                  <a:pt x="12191999" y="5803391"/>
                </a:lnTo>
                <a:lnTo>
                  <a:pt x="12191999" y="0"/>
                </a:lnTo>
                <a:lnTo>
                  <a:pt x="0" y="0"/>
                </a:lnTo>
                <a:lnTo>
                  <a:pt x="0" y="5803391"/>
                </a:lnTo>
                <a:close/>
              </a:path>
            </a:pathLst>
          </a:custGeom>
          <a:solidFill>
            <a:srgbClr val="FFFFFF">
              <a:alpha val="9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5"/>
              </a:spcBef>
              <a:tabLst>
                <a:tab pos="1346200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10" dirty="0"/>
              <a:t>Welcome </a:t>
            </a:r>
            <a:r>
              <a:rPr spc="-5" dirty="0"/>
              <a:t>&amp; Introductions; Charge &amp; </a:t>
            </a:r>
            <a:r>
              <a:rPr spc="-10" dirty="0"/>
              <a:t>Mission </a:t>
            </a:r>
            <a:r>
              <a:rPr b="0" i="1" spc="-5" dirty="0">
                <a:latin typeface="Arial Narrow"/>
                <a:cs typeface="Arial Narrow"/>
              </a:rPr>
              <a:t>Steering </a:t>
            </a:r>
            <a:r>
              <a:rPr b="0" i="1" spc="-10" dirty="0">
                <a:latin typeface="Arial Narrow"/>
                <a:cs typeface="Arial Narrow"/>
              </a:rPr>
              <a:t>Committee </a:t>
            </a:r>
            <a:r>
              <a:rPr b="0" i="1" spc="-30" dirty="0">
                <a:latin typeface="Arial Narrow"/>
                <a:cs typeface="Arial Narrow"/>
              </a:rPr>
              <a:t>Chair, </a:t>
            </a:r>
            <a:r>
              <a:rPr b="0" i="1" spc="-5" dirty="0">
                <a:latin typeface="Arial Narrow"/>
                <a:cs typeface="Arial Narrow"/>
              </a:rPr>
              <a:t>Carol</a:t>
            </a:r>
            <a:r>
              <a:rPr b="0" i="1" spc="75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714375">
              <a:lnSpc>
                <a:spcPct val="100000"/>
              </a:lnSpc>
              <a:tabLst>
                <a:tab pos="1402715" algn="l"/>
              </a:tabLst>
            </a:pPr>
            <a:r>
              <a:rPr i="1" spc="-5" dirty="0">
                <a:latin typeface="Arial Narrow"/>
                <a:cs typeface="Arial Narrow"/>
              </a:rPr>
              <a:t>5	</a:t>
            </a:r>
            <a:r>
              <a:rPr spc="-30" dirty="0"/>
              <a:t>Vote: </a:t>
            </a:r>
            <a:r>
              <a:rPr b="0" i="1" spc="-10" dirty="0">
                <a:latin typeface="Arial Narrow"/>
                <a:cs typeface="Arial Narrow"/>
              </a:rPr>
              <a:t>Executive Board proposed slate </a:t>
            </a:r>
            <a:r>
              <a:rPr b="0" i="1" spc="-5" dirty="0">
                <a:latin typeface="Arial Narrow"/>
                <a:cs typeface="Arial Narrow"/>
              </a:rPr>
              <a:t>of </a:t>
            </a:r>
            <a:r>
              <a:rPr b="0" i="1" spc="-10" dirty="0">
                <a:latin typeface="Arial Narrow"/>
                <a:cs typeface="Arial Narrow"/>
              </a:rPr>
              <a:t>officers; Invitation </a:t>
            </a:r>
            <a:r>
              <a:rPr b="0" i="1" spc="-5" dirty="0">
                <a:latin typeface="Arial Narrow"/>
                <a:cs typeface="Arial Narrow"/>
              </a:rPr>
              <a:t>to </a:t>
            </a:r>
            <a:r>
              <a:rPr b="0" i="1" spc="-10" dirty="0">
                <a:latin typeface="Arial Narrow"/>
                <a:cs typeface="Arial Narrow"/>
              </a:rPr>
              <a:t>join</a:t>
            </a:r>
            <a:r>
              <a:rPr b="0" i="1" spc="90" dirty="0">
                <a:latin typeface="Arial Narrow"/>
                <a:cs typeface="Arial Narrow"/>
              </a:rPr>
              <a:t> </a:t>
            </a:r>
            <a:r>
              <a:rPr b="0" i="1" spc="-10" dirty="0">
                <a:latin typeface="Arial Narrow"/>
                <a:cs typeface="Arial Narrow"/>
              </a:rPr>
              <a:t>board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7659370" algn="l"/>
              </a:tabLst>
            </a:pPr>
            <a:r>
              <a:rPr i="1" spc="-10" dirty="0">
                <a:latin typeface="Arial Narrow"/>
                <a:cs typeface="Arial Narrow"/>
              </a:rPr>
              <a:t>20	</a:t>
            </a:r>
            <a:r>
              <a:rPr spc="-5" dirty="0"/>
              <a:t>Information/Discussion </a:t>
            </a:r>
            <a:r>
              <a:rPr spc="-10" dirty="0"/>
              <a:t>Item: Update </a:t>
            </a:r>
            <a:r>
              <a:rPr spc="-5" dirty="0"/>
              <a:t>from</a:t>
            </a:r>
            <a:r>
              <a:rPr spc="55" dirty="0"/>
              <a:t> </a:t>
            </a:r>
            <a:r>
              <a:rPr spc="-5" dirty="0"/>
              <a:t>Legal</a:t>
            </a:r>
            <a:r>
              <a:rPr spc="10" dirty="0"/>
              <a:t> </a:t>
            </a:r>
            <a:r>
              <a:rPr spc="-5" dirty="0"/>
              <a:t>Counsel	</a:t>
            </a:r>
            <a:r>
              <a:rPr b="0" i="1" spc="-10" dirty="0">
                <a:latin typeface="Arial Narrow"/>
                <a:cs typeface="Arial Narrow"/>
              </a:rPr>
              <a:t>John</a:t>
            </a:r>
            <a:r>
              <a:rPr b="0" i="1" spc="-5" dirty="0">
                <a:latin typeface="Arial Narrow"/>
                <a:cs typeface="Arial Narrow"/>
              </a:rPr>
              <a:t> </a:t>
            </a:r>
            <a:r>
              <a:rPr b="0" i="1" spc="-20" dirty="0">
                <a:latin typeface="Arial Narrow"/>
                <a:cs typeface="Arial Narrow"/>
              </a:rPr>
              <a:t>Walker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  <a:tab pos="8676005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0" dirty="0">
                <a:solidFill>
                  <a:srgbClr val="404040"/>
                </a:solidFill>
              </a:rPr>
              <a:t>Information/Discussion/Vote: </a:t>
            </a:r>
            <a:r>
              <a:rPr spc="-5" dirty="0">
                <a:solidFill>
                  <a:srgbClr val="404040"/>
                </a:solidFill>
              </a:rPr>
              <a:t>Budget Plan &amp;</a:t>
            </a:r>
            <a:r>
              <a:rPr spc="3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Member</a:t>
            </a:r>
            <a:r>
              <a:rPr spc="-5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Assessment:	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Sue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Mellen,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VML</a:t>
            </a:r>
            <a:r>
              <a:rPr b="0" i="1" spc="-8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Staff</a:t>
            </a:r>
          </a:p>
          <a:p>
            <a:pPr marL="575310">
              <a:lnSpc>
                <a:spcPct val="100000"/>
              </a:lnSpc>
              <a:spcBef>
                <a:spcPts val="50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15" dirty="0">
                <a:solidFill>
                  <a:srgbClr val="404040"/>
                </a:solidFill>
              </a:rPr>
              <a:t>Discussion/Vote: </a:t>
            </a:r>
            <a:r>
              <a:rPr spc="-5" dirty="0">
                <a:solidFill>
                  <a:srgbClr val="404040"/>
                </a:solidFill>
              </a:rPr>
              <a:t>Approval of Proposed </a:t>
            </a:r>
            <a:r>
              <a:rPr spc="-10" dirty="0">
                <a:solidFill>
                  <a:srgbClr val="404040"/>
                </a:solidFill>
              </a:rPr>
              <a:t>Revisions </a:t>
            </a:r>
            <a:r>
              <a:rPr spc="-5" dirty="0">
                <a:solidFill>
                  <a:srgbClr val="404040"/>
                </a:solidFill>
              </a:rPr>
              <a:t>to By-Laws: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</a:t>
            </a:r>
            <a:r>
              <a:rPr b="0" i="1" spc="-30" dirty="0">
                <a:solidFill>
                  <a:srgbClr val="404040"/>
                </a:solidFill>
                <a:latin typeface="Arial Narrow"/>
                <a:cs typeface="Arial Narrow"/>
              </a:rPr>
              <a:t>Chair,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Carol</a:t>
            </a:r>
            <a:r>
              <a:rPr b="0" i="1" spc="125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Davis</a:t>
            </a:r>
          </a:p>
          <a:p>
            <a:pPr marL="575310">
              <a:lnSpc>
                <a:spcPct val="100000"/>
              </a:lnSpc>
              <a:spcBef>
                <a:spcPts val="45"/>
              </a:spcBef>
            </a:pPr>
            <a:endParaRPr sz="2050">
              <a:latin typeface="Arial Narrow"/>
              <a:cs typeface="Arial Narrow"/>
            </a:endParaRPr>
          </a:p>
          <a:p>
            <a:pPr marL="588010">
              <a:lnSpc>
                <a:spcPct val="100000"/>
              </a:lnSpc>
              <a:spcBef>
                <a:spcPts val="5"/>
              </a:spcBef>
              <a:tabLst>
                <a:tab pos="1346200" algn="l"/>
              </a:tabLst>
            </a:pPr>
            <a:r>
              <a:rPr i="1" spc="-10" dirty="0">
                <a:solidFill>
                  <a:srgbClr val="00AFEF"/>
                </a:solidFill>
                <a:latin typeface="Arial Narrow"/>
                <a:cs typeface="Arial Narrow"/>
              </a:rPr>
              <a:t>10	</a:t>
            </a:r>
            <a:r>
              <a:rPr spc="-5" dirty="0">
                <a:solidFill>
                  <a:srgbClr val="404040"/>
                </a:solidFill>
              </a:rPr>
              <a:t>Open </a:t>
            </a:r>
            <a:r>
              <a:rPr spc="-10" dirty="0">
                <a:solidFill>
                  <a:srgbClr val="404040"/>
                </a:solidFill>
              </a:rPr>
              <a:t>Discussion: </a:t>
            </a:r>
            <a:r>
              <a:rPr b="0" i="1" spc="-5" dirty="0">
                <a:solidFill>
                  <a:srgbClr val="404040"/>
                </a:solidFill>
                <a:latin typeface="Arial Narrow"/>
                <a:cs typeface="Arial Narrow"/>
              </a:rPr>
              <a:t>Steering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Committee Membership</a:t>
            </a:r>
            <a:r>
              <a:rPr b="0" i="1" spc="30" dirty="0">
                <a:solidFill>
                  <a:srgbClr val="404040"/>
                </a:solidFill>
                <a:latin typeface="Arial Narrow"/>
                <a:cs typeface="Arial Narrow"/>
              </a:rPr>
              <a:t> </a:t>
            </a:r>
            <a:r>
              <a:rPr b="0" i="1" spc="-10" dirty="0">
                <a:solidFill>
                  <a:srgbClr val="404040"/>
                </a:solidFill>
                <a:latin typeface="Arial Narrow"/>
                <a:cs typeface="Arial Narrow"/>
              </a:rPr>
              <a:t>Questions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175260"/>
            <a:ext cx="12192000" cy="867410"/>
          </a:xfrm>
          <a:custGeom>
            <a:avLst/>
            <a:gdLst/>
            <a:ahLst/>
            <a:cxnLst/>
            <a:rect l="l" t="t" r="r" b="b"/>
            <a:pathLst>
              <a:path w="12192000" h="867410">
                <a:moveTo>
                  <a:pt x="0" y="867156"/>
                </a:moveTo>
                <a:lnTo>
                  <a:pt x="12192000" y="867156"/>
                </a:lnTo>
                <a:lnTo>
                  <a:pt x="12192000" y="0"/>
                </a:lnTo>
                <a:lnTo>
                  <a:pt x="0" y="0"/>
                </a:lnTo>
                <a:lnTo>
                  <a:pt x="0" y="86715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42186" y="169545"/>
            <a:ext cx="2646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600" baseline="-37878" dirty="0">
                <a:solidFill>
                  <a:srgbClr val="FFFFFF"/>
                </a:solidFill>
              </a:rPr>
              <a:t>nd</a:t>
            </a:r>
            <a:r>
              <a:rPr sz="6600" spc="97" baseline="-37878" dirty="0">
                <a:solidFill>
                  <a:srgbClr val="FFFFFF"/>
                </a:solidFill>
              </a:rPr>
              <a:t> </a:t>
            </a:r>
            <a:r>
              <a:rPr sz="5400" spc="-5" dirty="0">
                <a:solidFill>
                  <a:srgbClr val="FFFFFF"/>
                </a:solidFill>
              </a:rPr>
              <a:t>Agenda</a:t>
            </a:r>
            <a:endParaRPr sz="5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1475</Words>
  <Application>Microsoft Office PowerPoint</Application>
  <PresentationFormat>Widescreen</PresentationFormat>
  <Paragraphs>193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Wingdings</vt:lpstr>
      <vt:lpstr>Office Theme</vt:lpstr>
      <vt:lpstr>VML/VACo APCo Steering Committee Membership Meeting</vt:lpstr>
      <vt:lpstr>nd Agenda</vt:lpstr>
      <vt:lpstr>Welcome &amp; Introductions</vt:lpstr>
      <vt:lpstr>Charge &amp; Mission</vt:lpstr>
      <vt:lpstr>nd Agenda</vt:lpstr>
      <vt:lpstr>Executive Board: Officer Elections</vt:lpstr>
      <vt:lpstr>nd Agenda</vt:lpstr>
      <vt:lpstr>Regulatory &amp; Rate Actions</vt:lpstr>
      <vt:lpstr>nd Agenda</vt:lpstr>
      <vt:lpstr>FY2025 Budget &amp; Member Assessment</vt:lpstr>
      <vt:lpstr>FY2025 Budget &amp; Member Assessment</vt:lpstr>
      <vt:lpstr>PowerPoint Presentation</vt:lpstr>
      <vt:lpstr>FY2025 Budget &amp; Member Assessment</vt:lpstr>
      <vt:lpstr>FY2025 Budget &amp; Member Assessment</vt:lpstr>
      <vt:lpstr>FY2025 Budget &amp; Member Assessment</vt:lpstr>
      <vt:lpstr>nd Agenda</vt:lpstr>
      <vt:lpstr>By-Laws: Proposed Revisions</vt:lpstr>
      <vt:lpstr>nd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Davis</dc:creator>
  <cp:lastModifiedBy>Sandy Harrington</cp:lastModifiedBy>
  <cp:revision>1</cp:revision>
  <dcterms:created xsi:type="dcterms:W3CDTF">2024-06-03T14:10:44Z</dcterms:created>
  <dcterms:modified xsi:type="dcterms:W3CDTF">2024-07-17T18:04:00Z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2024-06-03T00:00:00Z</vt:filetime>
  </property>
</Properties>
</file>